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2" r:id="rId4"/>
    <p:sldId id="258" r:id="rId5"/>
    <p:sldId id="259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4" r:id="rId24"/>
    <p:sldId id="305" r:id="rId25"/>
    <p:sldId id="30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9" autoAdjust="0"/>
    <p:restoredTop sz="94660"/>
  </p:normalViewPr>
  <p:slideViewPr>
    <p:cSldViewPr>
      <p:cViewPr varScale="1">
        <p:scale>
          <a:sx n="62" d="100"/>
          <a:sy n="62" d="100"/>
        </p:scale>
        <p:origin x="17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E7CD3-7E63-43F1-AFB8-B1C5A6E0753A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55174-959B-4B2D-992C-553598F24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IQ" smtClean="0"/>
              <a:t>المحاضرة 2</a:t>
            </a:r>
            <a:endParaRPr lang="en-US"/>
          </a:p>
        </p:txBody>
      </p:sp>
      <p:pic>
        <p:nvPicPr>
          <p:cNvPr id="1026" name="Picture 2" descr="C:\Users\Alaa\Pictures\organ picturres\medicalterminologypluralform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-762000"/>
            <a:ext cx="5105400" cy="76200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410200"/>
            <a:ext cx="9677400" cy="12954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Medical terminology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 a specialized language used by health care practitioners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791199" y="228600"/>
            <a:ext cx="3675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sz="3600" b="1" dirty="0" smtClean="0">
                <a:solidFill>
                  <a:srgbClr val="C00000"/>
                </a:solidFill>
              </a:rPr>
              <a:t>المصطلحات الطبية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75"/>
    </mc:Choice>
    <mc:Fallback>
      <p:transition spd="slow" advTm="67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096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Digestive system terms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367" y="1761723"/>
            <a:ext cx="38100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2133600"/>
            <a:ext cx="546825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61"/>
    </mc:Choice>
    <mc:Fallback>
      <p:transition spd="slow" advTm="3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573287"/>
              </p:ext>
            </p:extLst>
          </p:nvPr>
        </p:nvGraphicFramePr>
        <p:xfrm>
          <a:off x="76201" y="304800"/>
          <a:ext cx="8991599" cy="58674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752600"/>
                <a:gridCol w="1981200"/>
                <a:gridCol w="5257799"/>
              </a:tblGrid>
              <a:tr h="638000">
                <a:tc>
                  <a:txBody>
                    <a:bodyPr/>
                    <a:lstStyle/>
                    <a:p>
                      <a:r>
                        <a:rPr lang="en-US" sz="2400" dirty="0"/>
                        <a:t>Gastr/o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Stomach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Gastritis, Gastrectomy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</a:tr>
              <a:tr h="1038341">
                <a:tc>
                  <a:txBody>
                    <a:bodyPr/>
                    <a:lstStyle/>
                    <a:p>
                      <a:r>
                        <a:rPr lang="en-US" sz="2400" dirty="0"/>
                        <a:t>Hepat/o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Liver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Hepatitis (inflammation of), hepatoma (tumor of)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</a:tr>
              <a:tr h="1594995">
                <a:tc>
                  <a:txBody>
                    <a:bodyPr/>
                    <a:lstStyle/>
                    <a:p>
                      <a:r>
                        <a:rPr lang="en-US" sz="2400" dirty="0"/>
                        <a:t>Chol/e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Gall, bile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Cholecystitis, cholecystectomy (inflammation of, removal of gallbladder)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</a:tr>
              <a:tr h="1038341">
                <a:tc>
                  <a:txBody>
                    <a:bodyPr/>
                    <a:lstStyle/>
                    <a:p>
                      <a:r>
                        <a:rPr lang="en-US" sz="2400" dirty="0"/>
                        <a:t>Lapar/o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Abdominal wall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Laparotomy (cutting into the abdomen)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</a:tr>
              <a:tr h="1038341">
                <a:tc>
                  <a:txBody>
                    <a:bodyPr/>
                    <a:lstStyle/>
                    <a:p>
                      <a:r>
                        <a:rPr lang="en-US" sz="2400" dirty="0"/>
                        <a:t>-centesis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 puncture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Abdominocentesis (puncturing and draining)</a:t>
                      </a:r>
                      <a:endParaRPr lang="en-US" sz="2400" b="1" dirty="0"/>
                    </a:p>
                  </a:txBody>
                  <a:tcPr marL="0" marR="0" marT="0" marB="0" anchor="ctr"/>
                </a:tc>
              </a:tr>
              <a:tr h="519382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ar-IQ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ar-IQ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2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98"/>
    </mc:Choice>
    <mc:Fallback>
      <p:transition spd="slow" advTm="6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sz="2400" dirty="0">
                <a:solidFill>
                  <a:prstClr val="black"/>
                </a:solidFill>
              </a:rPr>
              <a:t>1</a:t>
            </a:r>
            <a:r>
              <a:rPr lang="en-US" sz="2400" dirty="0" smtClean="0">
                <a:solidFill>
                  <a:prstClr val="black"/>
                </a:solidFill>
              </a:rPr>
              <a:t>. </a:t>
            </a:r>
            <a:r>
              <a:rPr lang="en-US" sz="2400" b="1" dirty="0">
                <a:solidFill>
                  <a:prstClr val="black"/>
                </a:solidFill>
              </a:rPr>
              <a:t>Jaundice </a:t>
            </a:r>
            <a:r>
              <a:rPr lang="en-US" sz="2400" dirty="0">
                <a:solidFill>
                  <a:prstClr val="black"/>
                </a:solidFill>
              </a:rPr>
              <a:t>- Yellowing of the skin and </a:t>
            </a:r>
            <a:r>
              <a:rPr lang="en-US" sz="2400" dirty="0" smtClean="0">
                <a:solidFill>
                  <a:prstClr val="black"/>
                </a:solidFill>
              </a:rPr>
              <a:t>conjunctiva 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</a:t>
            </a:r>
            <a:r>
              <a:rPr lang="en-US" sz="2400" dirty="0" smtClean="0">
                <a:solidFill>
                  <a:prstClr val="black"/>
                </a:solidFill>
              </a:rPr>
              <a:t>caused </a:t>
            </a:r>
            <a:r>
              <a:rPr lang="en-US" sz="2400" dirty="0">
                <a:solidFill>
                  <a:prstClr val="black"/>
                </a:solidFill>
              </a:rPr>
              <a:t>by 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</a:rPr>
              <a:t>hemolysis  or   </a:t>
            </a:r>
            <a:r>
              <a:rPr lang="en-US" sz="2400" b="1" dirty="0">
                <a:solidFill>
                  <a:srgbClr val="FF0000"/>
                </a:solidFill>
              </a:rPr>
              <a:t>hepatitis or </a:t>
            </a:r>
            <a:r>
              <a:rPr lang="en-US" sz="2400" b="1" dirty="0" smtClean="0">
                <a:solidFill>
                  <a:srgbClr val="FF0000"/>
                </a:solidFill>
              </a:rPr>
              <a:t>    obstruction </a:t>
            </a:r>
            <a:r>
              <a:rPr lang="en-US" sz="2400" b="1" dirty="0">
                <a:solidFill>
                  <a:srgbClr val="FF0000"/>
                </a:solidFill>
              </a:rPr>
              <a:t>of bile </a:t>
            </a:r>
            <a:r>
              <a:rPr lang="en-US" sz="2400" b="1" dirty="0" smtClean="0">
                <a:solidFill>
                  <a:srgbClr val="FF0000"/>
                </a:solidFill>
              </a:rPr>
              <a:t>duct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/>
              <a:t>2</a:t>
            </a:r>
            <a:r>
              <a:rPr lang="en-US" sz="2400" b="1" dirty="0" smtClean="0"/>
              <a:t>. </a:t>
            </a:r>
            <a:r>
              <a:rPr lang="en-US" sz="2400" b="1" dirty="0" err="1"/>
              <a:t>Gastroesophageal</a:t>
            </a:r>
            <a:r>
              <a:rPr lang="en-US" sz="2400" b="1" dirty="0"/>
              <a:t> Reflux </a:t>
            </a:r>
            <a:r>
              <a:rPr lang="en-US" sz="2400" dirty="0"/>
              <a:t>Disease </a:t>
            </a:r>
            <a:r>
              <a:rPr lang="en-US" sz="2400" b="1" dirty="0"/>
              <a:t>(GERD) </a:t>
            </a:r>
            <a:r>
              <a:rPr lang="en-US" sz="2400" dirty="0" smtClean="0"/>
              <a:t>-“</a:t>
            </a:r>
            <a:r>
              <a:rPr lang="en-US" sz="2400" dirty="0"/>
              <a:t>heartburn” due to Weakness of the valve between the esophagus and stomach 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مستطيل 3"/>
          <p:cNvSpPr/>
          <p:nvPr/>
        </p:nvSpPr>
        <p:spPr>
          <a:xfrm>
            <a:off x="0" y="25146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3</a:t>
            </a:r>
            <a:r>
              <a:rPr lang="en-US" sz="2400" dirty="0" smtClean="0"/>
              <a:t>. </a:t>
            </a:r>
            <a:r>
              <a:rPr lang="en-US" sz="2400" b="1" dirty="0" smtClean="0"/>
              <a:t>Dysphagia</a:t>
            </a:r>
            <a:r>
              <a:rPr lang="en-US" sz="2400" dirty="0" smtClean="0"/>
              <a:t> </a:t>
            </a:r>
            <a:r>
              <a:rPr lang="en-US" sz="2400" dirty="0"/>
              <a:t>- Difficulty swallowing. 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4</a:t>
            </a:r>
            <a:r>
              <a:rPr lang="en-US" sz="2400" dirty="0" smtClean="0"/>
              <a:t>. </a:t>
            </a:r>
            <a:r>
              <a:rPr lang="en-US" sz="2400" b="1" dirty="0" smtClean="0"/>
              <a:t> </a:t>
            </a:r>
            <a:r>
              <a:rPr lang="en-US" sz="2400" b="1" dirty="0"/>
              <a:t>Peritonitis </a:t>
            </a:r>
            <a:r>
              <a:rPr lang="en-US" sz="2400" dirty="0"/>
              <a:t>- Inflammation of the lining of the abdominal cavity. 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2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17"/>
    </mc:Choice>
    <mc:Fallback>
      <p:transition spd="slow" advTm="47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Digestive System Procedures/specialists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Gastroenterologist </a:t>
            </a:r>
            <a:r>
              <a:rPr lang="en-US" sz="2400" dirty="0" smtClean="0"/>
              <a:t>– a physician specializing in  digestive system</a:t>
            </a:r>
            <a:r>
              <a:rPr lang="en-US" sz="2800" dirty="0" smtClean="0"/>
              <a:t>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Endoscopy </a:t>
            </a:r>
            <a:r>
              <a:rPr lang="en-US" sz="2800" dirty="0" smtClean="0"/>
              <a:t>- visualize the esophagus, stomach ,duodenum and large bowel.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Ultrasonography </a:t>
            </a:r>
            <a:r>
              <a:rPr lang="en-US" sz="2800" dirty="0" smtClean="0"/>
              <a:t> visualize internal organs of abdominal and pelvic organs, such as the pregnant uterus.</a:t>
            </a:r>
          </a:p>
          <a:p>
            <a:endParaRPr lang="en-US" sz="28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11"/>
    </mc:Choice>
    <mc:Fallback>
      <p:transition spd="slow" advTm="4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Respiratory system terms</a:t>
            </a:r>
            <a:endParaRPr lang="en-US" dirty="0"/>
          </a:p>
        </p:txBody>
      </p:sp>
      <p:pic>
        <p:nvPicPr>
          <p:cNvPr id="6" name="Picture 2" descr="Coughing while smoki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097880"/>
            <a:ext cx="5943600" cy="4455319"/>
          </a:xfrm>
          <a:prstGeom prst="rect">
            <a:avLst/>
          </a:prstGeom>
          <a:noFill/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9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6"/>
    </mc:Choice>
    <mc:Fallback>
      <p:transition spd="slow" advTm="1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917993"/>
              </p:ext>
            </p:extLst>
          </p:nvPr>
        </p:nvGraphicFramePr>
        <p:xfrm>
          <a:off x="0" y="0"/>
          <a:ext cx="9144000" cy="589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2667000"/>
                <a:gridCol w="4724400"/>
              </a:tblGrid>
              <a:tr h="43939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879662">
                <a:tc>
                  <a:txBody>
                    <a:bodyPr/>
                    <a:lstStyle/>
                    <a:p>
                      <a:r>
                        <a:rPr lang="en-US" sz="2000" dirty="0"/>
                        <a:t>Rhin/o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Nose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Rhinitis, </a:t>
                      </a:r>
                      <a:r>
                        <a:rPr lang="en-US" sz="2000" dirty="0" smtClean="0"/>
                        <a:t>inflammation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879662">
                <a:tc>
                  <a:txBody>
                    <a:bodyPr/>
                    <a:lstStyle/>
                    <a:p>
                      <a:r>
                        <a:rPr lang="en-US" sz="2000" dirty="0"/>
                        <a:t>Laryng/o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Larynx, “voice box”</a:t>
                      </a:r>
                      <a:r>
                        <a:rPr lang="en-US" sz="2000" b="1" dirty="0"/>
                        <a:t>*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Laryngectomy</a:t>
                      </a:r>
                      <a:r>
                        <a:rPr lang="en-US" sz="2000" dirty="0" smtClean="0"/>
                        <a:t> (surgically </a:t>
                      </a:r>
                      <a:r>
                        <a:rPr lang="en-US" sz="2000" dirty="0"/>
                        <a:t>removing the larynx)</a:t>
                      </a:r>
                    </a:p>
                  </a:txBody>
                  <a:tcPr marL="0" marR="0" marT="0" marB="0" anchor="ctr"/>
                </a:tc>
              </a:tr>
              <a:tr h="879662">
                <a:tc>
                  <a:txBody>
                    <a:bodyPr/>
                    <a:lstStyle/>
                    <a:p>
                      <a:r>
                        <a:rPr lang="en-US" sz="2000" dirty="0"/>
                        <a:t>Trache/o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Trachea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Tracheostomy 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586442">
                <a:tc>
                  <a:txBody>
                    <a:bodyPr/>
                    <a:lstStyle/>
                    <a:p>
                      <a:r>
                        <a:rPr lang="en-US" sz="2000" dirty="0"/>
                        <a:t>Bronch/o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Lung air passageways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Bronchoscopy (looking into the bronchi)</a:t>
                      </a:r>
                    </a:p>
                  </a:txBody>
                  <a:tcPr marL="0" marR="0" marT="0" marB="0" anchor="ctr"/>
                </a:tc>
              </a:tr>
              <a:tr h="879662">
                <a:tc>
                  <a:txBody>
                    <a:bodyPr/>
                    <a:lstStyle/>
                    <a:p>
                      <a:r>
                        <a:rPr lang="en-US" sz="2000" dirty="0"/>
                        <a:t>Pne/u, -pnea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Breath, air, lung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Tachypnea, dyspnea, apnea (accelerated, </a:t>
                      </a:r>
                      <a:r>
                        <a:rPr lang="en-US" sz="2000" dirty="0" smtClean="0"/>
                        <a:t>difficult, </a:t>
                      </a:r>
                      <a:r>
                        <a:rPr lang="en-US" sz="2000" dirty="0"/>
                        <a:t>cessation of breathing)</a:t>
                      </a:r>
                    </a:p>
                  </a:txBody>
                  <a:tcPr marL="0" marR="0" marT="0" marB="0" anchor="ctr"/>
                </a:tc>
              </a:tr>
              <a:tr h="675997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0" marR="0" marT="0" marB="0" anchor="ctr"/>
                </a:tc>
              </a:tr>
              <a:tr h="675997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8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50"/>
    </mc:Choice>
    <mc:Fallback>
      <p:transition spd="slow" advTm="6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43190"/>
            <a:ext cx="4404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Respiratory System Diseases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6680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</a:rPr>
              <a:t>Epistaxis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-</a:t>
            </a:r>
            <a:r>
              <a:rPr lang="ar-IQ" sz="2800" dirty="0" smtClean="0">
                <a:solidFill>
                  <a:prstClr val="black"/>
                </a:solidFill>
              </a:rPr>
              <a:t>    </a:t>
            </a:r>
            <a:r>
              <a:rPr lang="en-US" sz="2800" dirty="0" smtClean="0">
                <a:solidFill>
                  <a:prstClr val="black"/>
                </a:solidFill>
              </a:rPr>
              <a:t> a nose bleed</a:t>
            </a:r>
          </a:p>
          <a:p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b="1" u="sng" dirty="0">
                <a:solidFill>
                  <a:srgbClr val="FF0000"/>
                </a:solidFill>
              </a:rPr>
              <a:t>(COPD) </a:t>
            </a:r>
            <a:r>
              <a:rPr lang="en-US" sz="2800" dirty="0" smtClean="0">
                <a:solidFill>
                  <a:srgbClr val="FF0000"/>
                </a:solidFill>
              </a:rPr>
              <a:t>Chronic </a:t>
            </a:r>
            <a:r>
              <a:rPr lang="en-US" sz="2800" dirty="0">
                <a:solidFill>
                  <a:srgbClr val="FF0000"/>
                </a:solidFill>
              </a:rPr>
              <a:t>Obstructive Pulmonary </a:t>
            </a:r>
            <a:r>
              <a:rPr lang="en-US" sz="2800" dirty="0" smtClean="0">
                <a:solidFill>
                  <a:srgbClr val="FF0000"/>
                </a:solidFill>
              </a:rPr>
              <a:t>Disease </a:t>
            </a:r>
            <a:r>
              <a:rPr lang="en-US" sz="2800" dirty="0" smtClean="0">
                <a:solidFill>
                  <a:prstClr val="black"/>
                </a:solidFill>
              </a:rPr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emphysema</a:t>
            </a:r>
            <a:r>
              <a:rPr lang="en-US" sz="2800" dirty="0">
                <a:solidFill>
                  <a:prstClr val="black"/>
                </a:solidFill>
              </a:rPr>
              <a:t>, results in progressive destruction of 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the lungs </a:t>
            </a:r>
            <a:r>
              <a:rPr lang="en-US" sz="2800" dirty="0" smtClean="0">
                <a:solidFill>
                  <a:prstClr val="black"/>
                </a:solidFill>
              </a:rPr>
              <a:t>(as smokers</a:t>
            </a:r>
            <a:r>
              <a:rPr lang="en-US" sz="2800" dirty="0">
                <a:solidFill>
                  <a:prstClr val="black"/>
                </a:solidFill>
              </a:rPr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chronic bronchitis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Bronchial asthma (</a:t>
            </a:r>
            <a:r>
              <a:rPr lang="en-US" sz="2800" dirty="0" smtClean="0">
                <a:solidFill>
                  <a:prstClr val="black"/>
                </a:solidFill>
              </a:rPr>
              <a:t>Narrow </a:t>
            </a:r>
            <a:r>
              <a:rPr lang="en-US" sz="2800" dirty="0">
                <a:solidFill>
                  <a:prstClr val="black"/>
                </a:solidFill>
              </a:rPr>
              <a:t>+ viscid </a:t>
            </a:r>
            <a:r>
              <a:rPr lang="en-US" sz="2800" dirty="0" smtClean="0">
                <a:solidFill>
                  <a:prstClr val="black"/>
                </a:solidFill>
              </a:rPr>
              <a:t>sputum, hypertrophy)</a:t>
            </a:r>
          </a:p>
          <a:p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b="1" dirty="0">
                <a:solidFill>
                  <a:srgbClr val="0000FF"/>
                </a:solidFill>
              </a:rPr>
              <a:t>Pulmonary function tests </a:t>
            </a:r>
            <a:r>
              <a:rPr lang="en-US" sz="2800" dirty="0">
                <a:solidFill>
                  <a:srgbClr val="0000FF"/>
                </a:solidFill>
              </a:rPr>
              <a:t>: peak flow meter, </a:t>
            </a:r>
            <a:r>
              <a:rPr lang="en-US" sz="2800" dirty="0" smtClean="0">
                <a:solidFill>
                  <a:srgbClr val="0000FF"/>
                </a:solidFill>
              </a:rPr>
              <a:t>Spirometers</a:t>
            </a: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u="sng" dirty="0">
                <a:solidFill>
                  <a:srgbClr val="FF0000"/>
                </a:solidFill>
              </a:rPr>
              <a:t>Atelectasis</a:t>
            </a:r>
            <a:r>
              <a:rPr lang="en-US" sz="2800" dirty="0">
                <a:solidFill>
                  <a:prstClr val="black"/>
                </a:solidFill>
              </a:rPr>
              <a:t> - a collapsed lung. </a:t>
            </a:r>
            <a:endParaRPr lang="ar-IQ" sz="2800" dirty="0" smtClean="0">
              <a:solidFill>
                <a:prstClr val="black"/>
              </a:solidFill>
            </a:endParaRPr>
          </a:p>
          <a:p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6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71"/>
    </mc:Choice>
    <mc:Fallback>
      <p:transition spd="slow" advTm="45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5448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Respiratory System Procedures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1345288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Chest X-ray 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image the chest by  AP, Lateral , oblique views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 assess : Heart size and shape, valves , Pacemaker,   </a:t>
            </a:r>
            <a:endParaRPr lang="en-US" sz="28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Respiratory x-r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667000"/>
            <a:ext cx="4953000" cy="4191000"/>
          </a:xfrm>
          <a:prstGeom prst="rect">
            <a:avLst/>
          </a:prstGeom>
          <a:noFill/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7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32"/>
    </mc:Choice>
    <mc:Fallback>
      <p:transition spd="slow" advTm="2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3200" b="1" dirty="0" smtClean="0">
                <a:solidFill>
                  <a:prstClr val="black"/>
                </a:solidFill>
              </a:rPr>
              <a:t>Pulmonary angiography </a:t>
            </a:r>
            <a:r>
              <a:rPr lang="en-US" sz="3200" dirty="0" smtClean="0">
                <a:solidFill>
                  <a:prstClr val="black"/>
                </a:solidFill>
              </a:rPr>
              <a:t>- special X-rays of the vessels of the lungs.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3200" b="1" dirty="0" smtClean="0">
                <a:solidFill>
                  <a:prstClr val="black"/>
                </a:solidFill>
              </a:rPr>
              <a:t>Laryngoscopy </a:t>
            </a:r>
            <a:r>
              <a:rPr lang="en-US" sz="3200" dirty="0" smtClean="0">
                <a:solidFill>
                  <a:prstClr val="black"/>
                </a:solidFill>
              </a:rPr>
              <a:t>- visual examination of the larynx.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prstClr val="black"/>
                </a:solidFill>
              </a:rPr>
              <a:t>Inhalers and Nebulizers </a:t>
            </a:r>
            <a:r>
              <a:rPr lang="en-US" sz="3200" dirty="0">
                <a:solidFill>
                  <a:prstClr val="black"/>
                </a:solidFill>
              </a:rPr>
              <a:t>: device for </a:t>
            </a:r>
            <a:r>
              <a:rPr lang="en-US" sz="3200" dirty="0" err="1">
                <a:solidFill>
                  <a:prstClr val="black"/>
                </a:solidFill>
              </a:rPr>
              <a:t>broncho</a:t>
            </a:r>
            <a:r>
              <a:rPr lang="en-US" sz="3200" dirty="0">
                <a:solidFill>
                  <a:prstClr val="black"/>
                </a:solidFill>
              </a:rPr>
              <a:t>-dilatation </a:t>
            </a:r>
            <a:endParaRPr lang="en-US" sz="3200" dirty="0" smtClean="0">
              <a:solidFill>
                <a:prstClr val="black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3200" b="1" dirty="0" smtClean="0">
                <a:solidFill>
                  <a:prstClr val="black"/>
                </a:solidFill>
              </a:rPr>
              <a:t>Endotracheal intubation </a:t>
            </a:r>
            <a:r>
              <a:rPr lang="en-US" sz="3200" dirty="0" smtClean="0">
                <a:solidFill>
                  <a:prstClr val="black"/>
                </a:solidFill>
              </a:rPr>
              <a:t>- passing a special air-tube into the trachea so oxygen can be reliably supplied directly to the lungs 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3200" b="1" dirty="0" smtClean="0">
                <a:solidFill>
                  <a:prstClr val="black"/>
                </a:solidFill>
              </a:rPr>
              <a:t>Tracheostomy </a:t>
            </a:r>
            <a:r>
              <a:rPr lang="en-US" sz="3200" dirty="0" smtClean="0">
                <a:solidFill>
                  <a:prstClr val="black"/>
                </a:solidFill>
              </a:rPr>
              <a:t> direct cut the treachea and put a tube in emergency  with upper airway obst.</a:t>
            </a:r>
          </a:p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7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02"/>
    </mc:Choice>
    <mc:Fallback>
      <p:transition spd="slow" advTm="57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905000"/>
            <a:ext cx="8610600" cy="1472184"/>
          </a:xfrm>
        </p:spPr>
        <p:txBody>
          <a:bodyPr/>
          <a:lstStyle/>
          <a:p>
            <a:r>
              <a:rPr lang="en-US" b="1" dirty="0" smtClean="0"/>
              <a:t>Genital -Urinary system terms</a:t>
            </a:r>
            <a:endParaRPr lang="en-US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0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5"/>
    </mc:Choice>
    <mc:Fallback>
      <p:transition spd="slow" advTm="8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Circulatory system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Cardio = heart </a:t>
            </a:r>
            <a:endParaRPr lang="ar-IQ" dirty="0" smtClean="0"/>
          </a:p>
          <a:p>
            <a:pPr>
              <a:buFont typeface="Wingdings" pitchFamily="2" charset="2"/>
              <a:buChar char="v"/>
            </a:pPr>
            <a:r>
              <a:rPr lang="en-US" dirty="0" err="1" smtClean="0"/>
              <a:t>Endocarditis</a:t>
            </a:r>
            <a:r>
              <a:rPr lang="en-US" dirty="0" smtClean="0"/>
              <a:t>, </a:t>
            </a:r>
            <a:r>
              <a:rPr lang="en-US" dirty="0" err="1" smtClean="0"/>
              <a:t>myocarditis</a:t>
            </a:r>
            <a:r>
              <a:rPr lang="en-US" dirty="0" smtClean="0"/>
              <a:t>, </a:t>
            </a:r>
            <a:r>
              <a:rPr lang="en-US" dirty="0" err="1" smtClean="0"/>
              <a:t>pericarditis</a:t>
            </a:r>
            <a:endParaRPr lang="ar-IQ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Angiography (X-ray of artery) </a:t>
            </a:r>
          </a:p>
          <a:p>
            <a:pPr>
              <a:buFont typeface="Wingdings" pitchFamily="2" charset="2"/>
              <a:buChar char="v"/>
            </a:pPr>
            <a:r>
              <a:rPr lang="en-US" dirty="0" err="1" smtClean="0"/>
              <a:t>Venogram</a:t>
            </a:r>
            <a:r>
              <a:rPr lang="en-US" dirty="0" smtClean="0"/>
              <a:t> (X-ray of veins), </a:t>
            </a:r>
            <a:endParaRPr lang="ar-IQ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phlebitis (inflammation of vein)</a:t>
            </a:r>
            <a:endParaRPr lang="ar-IQ" dirty="0" smtClean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89"/>
    </mc:Choice>
    <mc:Fallback>
      <p:transition spd="slow" advTm="41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259809"/>
              </p:ext>
            </p:extLst>
          </p:nvPr>
        </p:nvGraphicFramePr>
        <p:xfrm>
          <a:off x="0" y="304800"/>
          <a:ext cx="8991600" cy="440071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97200"/>
                <a:gridCol w="2641600"/>
                <a:gridCol w="3352800"/>
              </a:tblGrid>
              <a:tr h="437872">
                <a:tc>
                  <a:txBody>
                    <a:bodyPr/>
                    <a:lstStyle/>
                    <a:p>
                      <a:pPr algn="l" rtl="0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sz="2800" b="1"/>
                    </a:p>
                  </a:txBody>
                  <a:tcPr/>
                </a:tc>
              </a:tr>
              <a:tr h="437872">
                <a:tc>
                  <a:txBody>
                    <a:bodyPr/>
                    <a:lstStyle/>
                    <a:p>
                      <a:pPr algn="l" rtl="0"/>
                      <a:r>
                        <a:rPr lang="en-US" sz="2800" b="1" dirty="0" err="1"/>
                        <a:t>Nephr</a:t>
                      </a:r>
                      <a:r>
                        <a:rPr lang="en-US" sz="2800" b="1" dirty="0"/>
                        <a:t>/o, </a:t>
                      </a:r>
                      <a:r>
                        <a:rPr lang="en-US" sz="2800" b="1" dirty="0" err="1"/>
                        <a:t>ren</a:t>
                      </a:r>
                      <a:r>
                        <a:rPr lang="en-US" sz="2800" b="1" dirty="0"/>
                        <a:t>/o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 b="1"/>
                        <a:t>Kidney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 b="1"/>
                        <a:t>Nephritis, renal artery</a:t>
                      </a:r>
                    </a:p>
                  </a:txBody>
                  <a:tcPr marL="0" marR="0" marT="0" marB="0" anchor="ctr"/>
                </a:tc>
              </a:tr>
              <a:tr h="971717">
                <a:tc>
                  <a:txBody>
                    <a:bodyPr/>
                    <a:lstStyle/>
                    <a:p>
                      <a:pPr algn="l" rtl="0"/>
                      <a:endParaRPr lang="en-US" sz="28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endParaRPr lang="en-US" sz="2800" b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endParaRPr lang="en-US" sz="2800" b="1" dirty="0"/>
                    </a:p>
                  </a:txBody>
                  <a:tcPr marL="0" marR="0" marT="0" marB="0" anchor="ctr"/>
                </a:tc>
              </a:tr>
              <a:tr h="971717">
                <a:tc>
                  <a:txBody>
                    <a:bodyPr/>
                    <a:lstStyle/>
                    <a:p>
                      <a:pPr algn="l" rtl="0"/>
                      <a:r>
                        <a:rPr lang="en-US" sz="2800" b="1"/>
                        <a:t>Cyst/o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 b="1"/>
                        <a:t>Bladder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 b="1" dirty="0"/>
                        <a:t>Cystitis, </a:t>
                      </a:r>
                      <a:r>
                        <a:rPr lang="en-US" sz="2800" b="1" dirty="0" err="1" smtClean="0"/>
                        <a:t>cystectomy</a:t>
                      </a:r>
                      <a:endParaRPr lang="en-US" sz="2800" b="1" dirty="0"/>
                    </a:p>
                  </a:txBody>
                  <a:tcPr marL="0" marR="0" marT="0" marB="0" anchor="ctr"/>
                </a:tc>
              </a:tr>
              <a:tr h="647811">
                <a:tc>
                  <a:txBody>
                    <a:bodyPr/>
                    <a:lstStyle/>
                    <a:p>
                      <a:pPr algn="l" rtl="0"/>
                      <a:endParaRPr lang="en-US" sz="28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endParaRPr lang="en-US" sz="28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endParaRPr lang="en-US" sz="2800" b="1" dirty="0"/>
                    </a:p>
                  </a:txBody>
                  <a:tcPr marL="0" marR="0" marT="0" marB="0" anchor="ctr"/>
                </a:tc>
              </a:tr>
              <a:tr h="647811">
                <a:tc>
                  <a:txBody>
                    <a:bodyPr/>
                    <a:lstStyle/>
                    <a:p>
                      <a:pPr algn="l" rtl="0"/>
                      <a:r>
                        <a:rPr lang="en-US" sz="2800" b="1"/>
                        <a:t>Ur/o, -uria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 b="1"/>
                        <a:t>Urine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 b="1" dirty="0" err="1"/>
                        <a:t>Polyuria</a:t>
                      </a:r>
                      <a:r>
                        <a:rPr lang="en-US" sz="2800" b="1" dirty="0"/>
                        <a:t>, </a:t>
                      </a:r>
                      <a:r>
                        <a:rPr lang="en-US" sz="2800" b="1" dirty="0" err="1" smtClean="0"/>
                        <a:t>anuria</a:t>
                      </a:r>
                      <a:r>
                        <a:rPr lang="ar-IQ" sz="2800" b="1" dirty="0" smtClean="0"/>
                        <a:t>,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Oliguria,dysuria</a:t>
                      </a:r>
                      <a:endParaRPr lang="en-US" sz="2800" b="1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0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72"/>
    </mc:Choice>
    <mc:Fallback>
      <p:transition spd="slow" advTm="32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>
            <a:noAutofit/>
          </a:bodyPr>
          <a:lstStyle/>
          <a:p>
            <a:pPr marL="82296" indent="0" algn="l" rtl="0">
              <a:buNone/>
            </a:pPr>
            <a:endParaRPr lang="en-US" sz="2800" dirty="0" smtClean="0"/>
          </a:p>
          <a:p>
            <a:pPr marL="596646" indent="-514350" algn="l" rtl="0">
              <a:buFont typeface="+mj-lt"/>
              <a:buAutoNum type="arabicPeriod"/>
            </a:pPr>
            <a:r>
              <a:rPr lang="en-US" sz="2800" b="1" dirty="0" err="1" smtClean="0"/>
              <a:t>Nephrolith</a:t>
            </a:r>
            <a:r>
              <a:rPr lang="en-US" sz="2800" dirty="0" smtClean="0"/>
              <a:t> – </a:t>
            </a:r>
            <a:r>
              <a:rPr lang="ar-IQ" sz="2800" dirty="0" smtClean="0"/>
              <a:t>    </a:t>
            </a:r>
            <a:r>
              <a:rPr lang="en-US" sz="2800" dirty="0" smtClean="0"/>
              <a:t>a kidney stone.</a:t>
            </a:r>
          </a:p>
          <a:p>
            <a:pPr marL="596646" indent="-514350" algn="l" rtl="0">
              <a:buFont typeface="+mj-lt"/>
              <a:buAutoNum type="arabicPeriod"/>
            </a:pPr>
            <a:r>
              <a:rPr lang="ar-IQ" sz="2800" b="1" dirty="0" smtClean="0"/>
              <a:t>Incontinence:</a:t>
            </a:r>
            <a:r>
              <a:rPr lang="en-US" sz="2800" b="1" dirty="0" smtClean="0"/>
              <a:t> </a:t>
            </a:r>
            <a:r>
              <a:rPr lang="en-US" sz="2400" dirty="0" smtClean="0"/>
              <a:t>involuntary release of urine</a:t>
            </a:r>
            <a:r>
              <a:rPr lang="en-US" sz="2400" dirty="0"/>
              <a:t> </a:t>
            </a:r>
            <a:r>
              <a:rPr lang="en-US" sz="2400" dirty="0" smtClean="0"/>
              <a:t>“bedwetting.”</a:t>
            </a:r>
            <a:endParaRPr lang="ar-IQ" sz="2400" dirty="0" smtClean="0"/>
          </a:p>
          <a:p>
            <a:pPr marL="596646" indent="-514350" algn="l" rtl="0">
              <a:buFont typeface="+mj-lt"/>
              <a:buAutoNum type="arabicPeriod"/>
            </a:pPr>
            <a:r>
              <a:rPr lang="en-US" sz="2800" b="1" dirty="0"/>
              <a:t>Nephrologist </a:t>
            </a:r>
            <a:r>
              <a:rPr lang="en-US" sz="2800" dirty="0"/>
              <a:t>- a physician specializing in kidney diseases.</a:t>
            </a:r>
          </a:p>
          <a:p>
            <a:pPr marL="596646" indent="-514350" algn="l" rtl="0">
              <a:buFont typeface="+mj-lt"/>
              <a:buAutoNum type="arabicPeriod"/>
            </a:pPr>
            <a:r>
              <a:rPr lang="en-US" sz="2800" b="1" dirty="0" smtClean="0"/>
              <a:t>Cystoscopy </a:t>
            </a:r>
            <a:r>
              <a:rPr lang="en-US" sz="2800" dirty="0" smtClean="0"/>
              <a:t>: visualize the </a:t>
            </a:r>
            <a:r>
              <a:rPr lang="en-US" sz="2800" dirty="0"/>
              <a:t>urinary bladder with a </a:t>
            </a:r>
            <a:r>
              <a:rPr lang="en-US" sz="2800" dirty="0" smtClean="0"/>
              <a:t>scope</a:t>
            </a:r>
            <a:endParaRPr lang="en-US" sz="2800" dirty="0"/>
          </a:p>
          <a:p>
            <a:pPr marL="596646" indent="-514350" algn="l" rtl="0">
              <a:buFont typeface="+mj-lt"/>
              <a:buAutoNum type="arabicPeriod"/>
            </a:pPr>
            <a:r>
              <a:rPr lang="en-US" sz="2800" b="1" dirty="0"/>
              <a:t>Intravenous </a:t>
            </a:r>
            <a:r>
              <a:rPr lang="en-US" sz="2800" b="1" dirty="0" err="1"/>
              <a:t>pyelogram</a:t>
            </a:r>
            <a:r>
              <a:rPr lang="en-US" sz="2800" b="1" dirty="0"/>
              <a:t> </a:t>
            </a:r>
            <a:r>
              <a:rPr lang="en-US" sz="2800" dirty="0"/>
              <a:t>– special contrast X-rays showing the </a:t>
            </a:r>
            <a:r>
              <a:rPr lang="en-US" sz="2800" dirty="0" smtClean="0"/>
              <a:t>kidney</a:t>
            </a:r>
            <a:r>
              <a:rPr lang="en-US" sz="2800" dirty="0"/>
              <a:t>, ureter and </a:t>
            </a:r>
            <a:r>
              <a:rPr lang="en-US" sz="2800" dirty="0" smtClean="0"/>
              <a:t>bladder.</a:t>
            </a:r>
            <a:endParaRPr lang="en-US" sz="2800" dirty="0"/>
          </a:p>
          <a:p>
            <a:pPr marL="596646" indent="-514350" algn="l" rtl="0">
              <a:buFont typeface="+mj-lt"/>
              <a:buAutoNum type="arabicPeriod"/>
            </a:pPr>
            <a:r>
              <a:rPr lang="en-US" sz="2800" b="1" dirty="0" smtClean="0"/>
              <a:t>Dialysis</a:t>
            </a:r>
            <a:r>
              <a:rPr lang="en-US" sz="2800" dirty="0" smtClean="0"/>
              <a:t> – a cleansing </a:t>
            </a:r>
            <a:r>
              <a:rPr lang="en-US" sz="2800" dirty="0"/>
              <a:t>the blood of waste products in individuals with complete kidney failure</a:t>
            </a:r>
          </a:p>
          <a:p>
            <a:pPr marL="596646" indent="-514350" algn="l" rtl="0">
              <a:buFont typeface="+mj-lt"/>
              <a:buAutoNum type="arabicPeriod"/>
            </a:pPr>
            <a:r>
              <a:rPr lang="en-US" sz="2800" b="1" dirty="0"/>
              <a:t>Lithotripsy</a:t>
            </a:r>
            <a:r>
              <a:rPr lang="en-US" sz="2800" dirty="0"/>
              <a:t> - Crushing kidney stones with sound waves. </a:t>
            </a:r>
            <a:r>
              <a:rPr lang="ar-IQ" sz="2800" dirty="0" smtClean="0"/>
              <a:t> </a:t>
            </a:r>
            <a:endParaRPr lang="en-US" sz="2800" dirty="0" smtClean="0"/>
          </a:p>
          <a:p>
            <a:pPr marL="596646" indent="-514350" algn="l" rtl="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3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89"/>
    </mc:Choice>
    <mc:Fallback>
      <p:transition spd="slow" advTm="49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228600"/>
            <a:ext cx="7045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Male Reproductive System Diseases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19200"/>
            <a:ext cx="9144000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err="1" smtClean="0">
                <a:solidFill>
                  <a:prstClr val="black"/>
                </a:solidFill>
              </a:rPr>
              <a:t>Varicocele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- dilated and twisted veins of the testis.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</a:rPr>
              <a:t>Benign prostatic hypertrophy (BPH</a:t>
            </a:r>
            <a:r>
              <a:rPr lang="en-US" sz="2800" dirty="0">
                <a:solidFill>
                  <a:prstClr val="black"/>
                </a:solidFill>
              </a:rPr>
              <a:t>) - swelling of the prostate gland which surrounds the base of the male bladder.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</a:rPr>
              <a:t>Transurethral resection of the prostate (TURP) </a:t>
            </a:r>
            <a:r>
              <a:rPr lang="en-US" sz="2800" dirty="0">
                <a:solidFill>
                  <a:prstClr val="black"/>
                </a:solidFill>
              </a:rPr>
              <a:t>- the surgical cure for BPH, to relieve </a:t>
            </a:r>
            <a:r>
              <a:rPr lang="en-US" sz="2800" dirty="0" smtClean="0">
                <a:solidFill>
                  <a:prstClr val="black"/>
                </a:solidFill>
              </a:rPr>
              <a:t>obstruction</a:t>
            </a:r>
            <a:endParaRPr lang="en-US" sz="28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</a:rPr>
              <a:t>Prostate Specific Antigen (PSA) </a:t>
            </a:r>
            <a:r>
              <a:rPr lang="en-US" sz="2800" dirty="0">
                <a:solidFill>
                  <a:prstClr val="black"/>
                </a:solidFill>
              </a:rPr>
              <a:t>– PSA is a marker </a:t>
            </a:r>
            <a:r>
              <a:rPr lang="en-US" sz="2800" dirty="0" smtClean="0">
                <a:solidFill>
                  <a:prstClr val="black"/>
                </a:solidFill>
              </a:rPr>
              <a:t>for </a:t>
            </a:r>
            <a:r>
              <a:rPr lang="en-US" sz="2800" dirty="0">
                <a:solidFill>
                  <a:prstClr val="black"/>
                </a:solidFill>
              </a:rPr>
              <a:t>prostate </a:t>
            </a:r>
            <a:r>
              <a:rPr lang="en-US" sz="2800" dirty="0" smtClean="0">
                <a:solidFill>
                  <a:prstClr val="black"/>
                </a:solidFill>
              </a:rPr>
              <a:t>cancer.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0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20"/>
    </mc:Choice>
    <mc:Fallback>
      <p:transition spd="slow" advTm="4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019800"/>
          </a:xfrm>
        </p:spPr>
        <p:txBody>
          <a:bodyPr>
            <a:noAutofit/>
          </a:bodyPr>
          <a:lstStyle/>
          <a:p>
            <a:pPr marL="596646" indent="-514350" algn="l" rtl="0">
              <a:buFont typeface="+mj-lt"/>
              <a:buAutoNum type="arabicPeriod"/>
            </a:pPr>
            <a:r>
              <a:rPr lang="en-US" sz="2800" b="1" dirty="0" smtClean="0"/>
              <a:t>Obstetrician </a:t>
            </a:r>
            <a:r>
              <a:rPr lang="en-US" sz="2800" dirty="0" smtClean="0"/>
              <a:t>-. A physician specializing in the diagnosis and management of pregnancy and delivering babies.</a:t>
            </a:r>
          </a:p>
          <a:p>
            <a:pPr marL="596646" indent="-514350" algn="l" rtl="0">
              <a:buFont typeface="+mj-lt"/>
              <a:buAutoNum type="arabicPeriod"/>
            </a:pPr>
            <a:r>
              <a:rPr lang="en-US" sz="2800" b="1" dirty="0" smtClean="0"/>
              <a:t>Gynecologist </a:t>
            </a:r>
            <a:r>
              <a:rPr lang="en-US" sz="2800" dirty="0" smtClean="0"/>
              <a:t>- a physician specializing in diseases of the female reproductive system and surgery of this area. </a:t>
            </a:r>
          </a:p>
          <a:p>
            <a:pPr marL="596646" indent="-514350" algn="l" rtl="0" fontAlgn="ctr">
              <a:buFont typeface="+mj-lt"/>
              <a:buAutoNum type="arabicPeriod"/>
            </a:pPr>
            <a:r>
              <a:rPr lang="en-US" sz="2800" b="1" dirty="0" smtClean="0"/>
              <a:t>Venereal disease</a:t>
            </a:r>
            <a:r>
              <a:rPr lang="en-US" sz="2800" dirty="0"/>
              <a:t> </a:t>
            </a:r>
            <a:r>
              <a:rPr lang="en-US" sz="2800" dirty="0" smtClean="0"/>
              <a:t>- </a:t>
            </a:r>
            <a:r>
              <a:rPr lang="en-US" sz="2400" dirty="0" smtClean="0"/>
              <a:t>A </a:t>
            </a:r>
            <a:r>
              <a:rPr lang="en-US" sz="2400" dirty="0"/>
              <a:t>sexually transmitted infectious </a:t>
            </a:r>
            <a:r>
              <a:rPr lang="en-US" sz="2400" dirty="0" smtClean="0"/>
              <a:t>disease</a:t>
            </a:r>
          </a:p>
          <a:p>
            <a:pPr marL="596646" indent="-514350" algn="l" rtl="0">
              <a:buFont typeface="+mj-lt"/>
              <a:buAutoNum type="arabicPeriod"/>
            </a:pPr>
            <a:r>
              <a:rPr lang="en-US" sz="2800" b="1" dirty="0"/>
              <a:t>Pelvic inflammatory disease (PID) –</a:t>
            </a:r>
            <a:r>
              <a:rPr lang="en-US" sz="2800" dirty="0"/>
              <a:t>inflammation of the vagina, the uterus, and  the uterine tubes </a:t>
            </a:r>
            <a:endParaRPr lang="en-US" sz="2800" dirty="0" smtClean="0"/>
          </a:p>
          <a:p>
            <a:pPr marL="596646" indent="-514350" algn="l" rtl="0" fontAlgn="ctr">
              <a:buFont typeface="+mj-lt"/>
              <a:buAutoNum type="arabicPeriod"/>
            </a:pPr>
            <a:r>
              <a:rPr lang="en-US" sz="2800" b="1" dirty="0"/>
              <a:t>Dilatation and curettage (D &amp; C) </a:t>
            </a:r>
            <a:r>
              <a:rPr lang="en-US" sz="2800" dirty="0" smtClean="0"/>
              <a:t>- remove </a:t>
            </a:r>
            <a:r>
              <a:rPr lang="en-US" sz="2800" dirty="0"/>
              <a:t>residual tissue remaining in the </a:t>
            </a:r>
            <a:r>
              <a:rPr lang="en-US" sz="2800" dirty="0" smtClean="0"/>
              <a:t>uterus</a:t>
            </a:r>
            <a:r>
              <a:rPr lang="en-US" sz="2800" dirty="0"/>
              <a:t> </a:t>
            </a:r>
            <a:r>
              <a:rPr lang="en-US" sz="2800" dirty="0" smtClean="0"/>
              <a:t>.</a:t>
            </a:r>
            <a:endParaRPr lang="en-US" sz="2800" dirty="0"/>
          </a:p>
          <a:p>
            <a:pPr marL="596646" indent="-514350" algn="l" rtl="0" fontAlgn="ctr">
              <a:buFont typeface="+mj-lt"/>
              <a:buAutoNum type="arabicPeriod"/>
            </a:pPr>
            <a:r>
              <a:rPr lang="en-US" sz="2800" b="1" dirty="0"/>
              <a:t>Episiotomy</a:t>
            </a:r>
            <a:r>
              <a:rPr lang="en-US" sz="2800" dirty="0"/>
              <a:t> – a surgical procedure cutting into the </a:t>
            </a:r>
            <a:r>
              <a:rPr lang="en-US" sz="2800" dirty="0" err="1"/>
              <a:t>perineal</a:t>
            </a:r>
            <a:r>
              <a:rPr lang="en-US" sz="2800" dirty="0"/>
              <a:t> area, the area between the vagina and </a:t>
            </a:r>
            <a:r>
              <a:rPr lang="en-US" sz="2800" dirty="0" smtClean="0"/>
              <a:t>anus to enhance labor </a:t>
            </a:r>
            <a:endParaRPr lang="en-US" sz="2800" dirty="0"/>
          </a:p>
          <a:p>
            <a:pPr marL="596646" indent="-514350" algn="l" rtl="0" fontAlgn="ctr">
              <a:buFont typeface="+mj-lt"/>
              <a:buAutoNum type="arabicPeriod"/>
            </a:pPr>
            <a:endParaRPr lang="ar-IQ" sz="2800" dirty="0"/>
          </a:p>
          <a:p>
            <a:pPr marL="596646" indent="-514350" algn="l" rtl="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1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65"/>
    </mc:Choice>
    <mc:Fallback>
      <p:transition spd="slow" advTm="6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Complications of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 smtClean="0"/>
              <a:t>Placenta </a:t>
            </a:r>
            <a:r>
              <a:rPr lang="en-US" sz="2800" b="1" dirty="0" err="1" smtClean="0"/>
              <a:t>previa</a:t>
            </a:r>
            <a:r>
              <a:rPr lang="en-US" dirty="0" smtClean="0"/>
              <a:t>- </a:t>
            </a:r>
            <a:r>
              <a:rPr lang="en-US" sz="2800" dirty="0" smtClean="0"/>
              <a:t>blocking the entrance to the birth canal. </a:t>
            </a:r>
          </a:p>
          <a:p>
            <a:pPr algn="l" rtl="0"/>
            <a:r>
              <a:rPr lang="en-US" sz="2800" b="1" dirty="0" err="1" smtClean="0"/>
              <a:t>Eclampsia</a:t>
            </a:r>
            <a:r>
              <a:rPr lang="en-US" dirty="0" smtClean="0"/>
              <a:t> </a:t>
            </a:r>
            <a:r>
              <a:rPr lang="en-US" dirty="0"/>
              <a:t>:</a:t>
            </a:r>
            <a:r>
              <a:rPr lang="en-US" dirty="0" smtClean="0"/>
              <a:t> hypertension, convulsions and coma. </a:t>
            </a:r>
          </a:p>
          <a:p>
            <a:pPr algn="l" rtl="0"/>
            <a:r>
              <a:rPr lang="en-US" sz="2800" b="1" dirty="0" smtClean="0"/>
              <a:t>Ectopic pregnancy</a:t>
            </a:r>
            <a:r>
              <a:rPr lang="en-US" sz="2800" dirty="0" smtClean="0"/>
              <a:t>- </a:t>
            </a:r>
            <a:r>
              <a:rPr lang="en-US" dirty="0" smtClean="0"/>
              <a:t>A pregnancy implanted outside of the uterus as in Fallopian tube</a:t>
            </a:r>
            <a:endParaRPr lang="en-US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6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66"/>
    </mc:Choice>
    <mc:Fallback>
      <p:transition spd="slow" advTm="2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991600" cy="4648200"/>
          </a:xfrm>
        </p:spPr>
        <p:txBody>
          <a:bodyPr>
            <a:normAutofit fontScale="92500" lnSpcReduction="20000"/>
          </a:bodyPr>
          <a:lstStyle/>
          <a:p>
            <a:pPr algn="l" rtl="0">
              <a:buNone/>
            </a:pPr>
            <a:endParaRPr lang="ar-IQ" dirty="0" smtClean="0"/>
          </a:p>
          <a:p>
            <a:pPr algn="l" rtl="0"/>
            <a:r>
              <a:rPr lang="en-US" dirty="0" err="1" smtClean="0"/>
              <a:t>Nulligravida</a:t>
            </a:r>
            <a:r>
              <a:rPr lang="en-US" dirty="0" smtClean="0"/>
              <a:t> </a:t>
            </a:r>
            <a:r>
              <a:rPr lang="ar-IQ" dirty="0" smtClean="0"/>
              <a:t>  </a:t>
            </a:r>
            <a:r>
              <a:rPr lang="en-US" dirty="0" smtClean="0"/>
              <a:t>(never pregnant), </a:t>
            </a:r>
            <a:endParaRPr lang="ar-IQ" dirty="0" smtClean="0"/>
          </a:p>
          <a:p>
            <a:pPr algn="l" rtl="0"/>
            <a:r>
              <a:rPr lang="en-US" dirty="0" err="1" smtClean="0"/>
              <a:t>primigravida</a:t>
            </a:r>
            <a:r>
              <a:rPr lang="en-US" dirty="0" smtClean="0"/>
              <a:t> (first-time pregnant)</a:t>
            </a:r>
          </a:p>
          <a:p>
            <a:pPr algn="l" rtl="0"/>
            <a:r>
              <a:rPr lang="en-US" dirty="0" smtClean="0"/>
              <a:t>multigravida (many pregnancies)-</a:t>
            </a:r>
            <a:endParaRPr lang="ar-IQ" dirty="0" smtClean="0"/>
          </a:p>
          <a:p>
            <a:pPr algn="l" rtl="0"/>
            <a:r>
              <a:rPr lang="en-US" dirty="0" err="1" smtClean="0"/>
              <a:t>Prepartum</a:t>
            </a:r>
            <a:r>
              <a:rPr lang="en-US" dirty="0" smtClean="0"/>
              <a:t>, postpartum (before and after delivery)</a:t>
            </a:r>
          </a:p>
          <a:p>
            <a:pPr algn="l" rtl="0"/>
            <a:r>
              <a:rPr lang="en-US" dirty="0" smtClean="0"/>
              <a:t>Abortion : loss of baby in 1</a:t>
            </a:r>
            <a:r>
              <a:rPr lang="en-US" baseline="30000" dirty="0" smtClean="0"/>
              <a:t>st</a:t>
            </a:r>
            <a:r>
              <a:rPr lang="en-US" dirty="0" smtClean="0"/>
              <a:t> or 2</a:t>
            </a:r>
            <a:r>
              <a:rPr lang="en-US" baseline="30000" dirty="0" smtClean="0"/>
              <a:t>nd</a:t>
            </a:r>
            <a:r>
              <a:rPr lang="en-US" dirty="0" smtClean="0"/>
              <a:t> trimester of pregnancy</a:t>
            </a:r>
          </a:p>
          <a:p>
            <a:pPr algn="l" rtl="0"/>
            <a:r>
              <a:rPr lang="en-US" dirty="0" smtClean="0"/>
              <a:t>Still birth : dead baby in 3</a:t>
            </a:r>
            <a:r>
              <a:rPr lang="en-US" baseline="30000" dirty="0" smtClean="0"/>
              <a:t>rd</a:t>
            </a:r>
            <a:r>
              <a:rPr lang="en-US" dirty="0" smtClean="0"/>
              <a:t> trimester (</a:t>
            </a:r>
            <a:r>
              <a:rPr lang="en-US" dirty="0" err="1" smtClean="0"/>
              <a:t>complet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 smtClean="0"/>
              <a:t>Normal vaginal delivery  (NVD)</a:t>
            </a:r>
          </a:p>
          <a:p>
            <a:pPr algn="l" rtl="0"/>
            <a:r>
              <a:rPr lang="en-US" dirty="0" smtClean="0"/>
              <a:t>Caesarean section ( CS)</a:t>
            </a:r>
          </a:p>
          <a:p>
            <a:pPr algn="l" rtl="0"/>
            <a:endParaRPr lang="en-US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9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63"/>
    </mc:Choice>
    <mc:Fallback>
      <p:transition spd="slow" advTm="61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Circulatory System Procedures</a:t>
            </a:r>
            <a:br>
              <a:rPr lang="en-US" b="1" dirty="0" smtClean="0">
                <a:solidFill>
                  <a:srgbClr val="0000FF"/>
                </a:solidFill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Cardiologist </a:t>
            </a:r>
            <a:r>
              <a:rPr lang="en-US" sz="2800" dirty="0" smtClean="0"/>
              <a:t>- a physician specializing in the cardiovascular system </a:t>
            </a:r>
          </a:p>
          <a:p>
            <a:r>
              <a:rPr lang="en-US" sz="2800" b="1" dirty="0" smtClean="0"/>
              <a:t>Electrocardiogram</a:t>
            </a:r>
            <a:r>
              <a:rPr lang="en-US" sz="2800" dirty="0" smtClean="0"/>
              <a:t> (ECG) –recording of the electrical activity of the heart. (</a:t>
            </a:r>
            <a:r>
              <a:rPr lang="en-US" sz="2400" b="1" dirty="0" smtClean="0">
                <a:solidFill>
                  <a:srgbClr val="00B050"/>
                </a:solidFill>
              </a:rPr>
              <a:t>rest and exercise ECG</a:t>
            </a:r>
            <a:r>
              <a:rPr lang="en-US" sz="2800" dirty="0" smtClean="0"/>
              <a:t>)</a:t>
            </a:r>
          </a:p>
          <a:p>
            <a:r>
              <a:rPr lang="en-US" sz="2800" b="1" dirty="0" smtClean="0"/>
              <a:t>Echocardiography </a:t>
            </a:r>
            <a:r>
              <a:rPr lang="en-US" sz="2800" dirty="0" smtClean="0"/>
              <a:t>- using ultra sound image of the inside of the heart ;</a:t>
            </a:r>
            <a:endParaRPr lang="en-US" sz="2800" b="1" dirty="0" smtClean="0"/>
          </a:p>
          <a:p>
            <a:r>
              <a:rPr lang="en-US" sz="2800" b="1" dirty="0" smtClean="0"/>
              <a:t>Cardiac catheterization </a:t>
            </a:r>
            <a:r>
              <a:rPr lang="en-US" sz="2800" dirty="0" smtClean="0"/>
              <a:t>-  visualization of coronary arteries.</a:t>
            </a:r>
          </a:p>
          <a:p>
            <a:r>
              <a:rPr lang="en-US" sz="2800" b="1" dirty="0" smtClean="0"/>
              <a:t>Coronary angioplasty _ </a:t>
            </a:r>
            <a:r>
              <a:rPr lang="en-US" sz="2800" dirty="0" smtClean="0"/>
              <a:t>dilatation of coronary arteries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90"/>
    </mc:Choice>
    <mc:Fallback>
      <p:transition spd="slow" advTm="6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u="sng" dirty="0" smtClean="0">
                <a:solidFill>
                  <a:srgbClr val="0000FF"/>
                </a:solidFill>
              </a:rPr>
              <a:t>     Diseases of CVS</a:t>
            </a:r>
          </a:p>
          <a:p>
            <a:endParaRPr lang="en-US" b="1" dirty="0" smtClean="0"/>
          </a:p>
          <a:p>
            <a:r>
              <a:rPr lang="en-US" b="1" dirty="0" smtClean="0"/>
              <a:t>Atherosclerosis</a:t>
            </a:r>
            <a:r>
              <a:rPr lang="ar-IQ" dirty="0" smtClean="0"/>
              <a:t>-</a:t>
            </a:r>
            <a:r>
              <a:rPr lang="ar-IQ" dirty="0" smtClean="0">
                <a:sym typeface="Wingdings" pitchFamily="2" charset="2"/>
              </a:rPr>
              <a:t></a:t>
            </a:r>
            <a:endParaRPr lang="en-US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2800" dirty="0" smtClean="0">
                <a:sym typeface="Wingdings" pitchFamily="2" charset="2"/>
              </a:rPr>
              <a:t>fat deposition causing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sz="2400" dirty="0" smtClean="0"/>
              <a:t>narrowing </a:t>
            </a:r>
            <a:r>
              <a:rPr lang="en-US" sz="2400" dirty="0" smtClean="0">
                <a:sym typeface="Wingdings" pitchFamily="2" charset="2"/>
              </a:rPr>
              <a:t></a:t>
            </a:r>
            <a:r>
              <a:rPr lang="ar-IQ" sz="2400" dirty="0" smtClean="0"/>
              <a:t>hypertension,stroke , IHD</a:t>
            </a:r>
            <a:endParaRPr lang="ar-IQ" dirty="0" smtClean="0"/>
          </a:p>
          <a:p>
            <a:pPr marL="514350" indent="-514350">
              <a:buFont typeface="+mj-lt"/>
              <a:buAutoNum type="arabicPeriod"/>
            </a:pPr>
            <a:r>
              <a:rPr lang="ar-IQ" b="1" dirty="0" smtClean="0"/>
              <a:t>A</a:t>
            </a:r>
            <a:r>
              <a:rPr lang="en-US" b="1" dirty="0" err="1" smtClean="0"/>
              <a:t>ngina</a:t>
            </a:r>
            <a:r>
              <a:rPr lang="en-US" b="1" dirty="0" smtClean="0"/>
              <a:t> pectoris</a:t>
            </a:r>
            <a:r>
              <a:rPr lang="en-US" dirty="0" smtClean="0"/>
              <a:t>-</a:t>
            </a:r>
            <a:endParaRPr lang="ar-IQ" dirty="0" smtClean="0"/>
          </a:p>
          <a:p>
            <a:pPr>
              <a:buNone/>
            </a:pPr>
            <a:r>
              <a:rPr lang="ar-IQ" sz="2800" dirty="0" smtClean="0"/>
              <a:t>   </a:t>
            </a:r>
            <a:r>
              <a:rPr lang="en-US" sz="2400" dirty="0" smtClean="0"/>
              <a:t>pain in the chest increase by stress ,relive by rest &amp; sublingual GTN</a:t>
            </a:r>
          </a:p>
          <a:p>
            <a:pPr>
              <a:buNone/>
            </a:pPr>
            <a:endParaRPr lang="ar-IQ" sz="2800" dirty="0" smtClean="0"/>
          </a:p>
          <a:p>
            <a:pPr marL="514350" indent="-514350">
              <a:buNone/>
            </a:pPr>
            <a:r>
              <a:rPr lang="en-US" b="1" dirty="0" smtClean="0"/>
              <a:t>2. Myocardial infarction (MI)</a:t>
            </a:r>
            <a:r>
              <a:rPr lang="en-US" dirty="0" smtClean="0"/>
              <a:t>- </a:t>
            </a:r>
            <a:endParaRPr lang="ar-IQ" dirty="0" smtClean="0"/>
          </a:p>
          <a:p>
            <a:pPr>
              <a:buNone/>
            </a:pPr>
            <a:r>
              <a:rPr lang="ar-IQ" sz="2400" dirty="0" smtClean="0"/>
              <a:t> </a:t>
            </a:r>
            <a:r>
              <a:rPr lang="en-US" sz="2400" dirty="0" smtClean="0"/>
              <a:t>Pain prolong not relive due to complete </a:t>
            </a:r>
            <a:r>
              <a:rPr lang="en-US" sz="2400" dirty="0" err="1" smtClean="0"/>
              <a:t>obstraction</a:t>
            </a:r>
            <a:r>
              <a:rPr lang="en-US" sz="2400" dirty="0" smtClean="0"/>
              <a:t> of coronary </a:t>
            </a:r>
            <a:r>
              <a:rPr lang="en-US" sz="2400" dirty="0" err="1" smtClean="0"/>
              <a:t>artey</a:t>
            </a:r>
            <a:endParaRPr lang="en-US" sz="2400" dirty="0" smtClean="0"/>
          </a:p>
        </p:txBody>
      </p:sp>
      <p:pic>
        <p:nvPicPr>
          <p:cNvPr id="4" name="Picture 2" descr="C:\Users\Alaa\Pictures\organ picturres\heartbe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0"/>
            <a:ext cx="3530600" cy="2133600"/>
          </a:xfrm>
          <a:prstGeom prst="rect">
            <a:avLst/>
          </a:prstGeom>
          <a:noFill/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94"/>
    </mc:Choice>
    <mc:Fallback>
      <p:transition spd="slow" advTm="6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eart monitor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3400" y="4457700"/>
            <a:ext cx="3530600" cy="23241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400" y="0"/>
            <a:ext cx="9144000" cy="4278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Abnormal Heart rate &amp; Arrhythmia </a:t>
            </a:r>
            <a:endParaRPr lang="ar-IQ" sz="3200" dirty="0" smtClean="0">
              <a:solidFill>
                <a:srgbClr val="0000FF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err="1" smtClean="0"/>
              <a:t>Bradycardia</a:t>
            </a:r>
            <a:r>
              <a:rPr lang="en-US" sz="3200" b="1" dirty="0" smtClean="0"/>
              <a:t>  : </a:t>
            </a:r>
            <a:r>
              <a:rPr lang="en-US" sz="2800" dirty="0" smtClean="0">
                <a:solidFill>
                  <a:schemeClr val="accent6"/>
                </a:solidFill>
              </a:rPr>
              <a:t>slow rate&lt;60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</a:rPr>
              <a:t>tachycardia   : </a:t>
            </a:r>
            <a:r>
              <a:rPr lang="en-US" sz="2800" dirty="0" smtClean="0">
                <a:solidFill>
                  <a:schemeClr val="accent6"/>
                </a:solidFill>
              </a:rPr>
              <a:t>fast rate&gt;100</a:t>
            </a:r>
          </a:p>
          <a:p>
            <a:pPr marL="514350" indent="-514350"/>
            <a:endParaRPr lang="en-US" sz="2800" dirty="0" smtClean="0">
              <a:solidFill>
                <a:schemeClr val="accent6"/>
              </a:solidFill>
            </a:endParaRPr>
          </a:p>
          <a:p>
            <a:pPr marL="514350" indent="-514350"/>
            <a:r>
              <a:rPr lang="en-US" sz="2800" b="1" dirty="0" smtClean="0"/>
              <a:t>           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endParaRPr lang="en-US" sz="3200" b="1" dirty="0" smtClean="0">
              <a:solidFill>
                <a:srgbClr val="00B050"/>
              </a:solidFill>
            </a:endParaRPr>
          </a:p>
          <a:p>
            <a:pPr marL="514350" indent="-514350"/>
            <a:endParaRPr lang="ar-IQ" sz="2400" dirty="0" smtClean="0"/>
          </a:p>
          <a:p>
            <a:r>
              <a:rPr lang="en-US" sz="3200" b="1" dirty="0" smtClean="0">
                <a:solidFill>
                  <a:srgbClr val="0000FF"/>
                </a:solidFill>
              </a:rPr>
              <a:t> </a:t>
            </a:r>
          </a:p>
          <a:p>
            <a:endParaRPr lang="en-US" sz="3200" dirty="0"/>
          </a:p>
        </p:txBody>
      </p:sp>
      <p:sp>
        <p:nvSpPr>
          <p:cNvPr id="16388" name="AutoShape 4" descr="data:image/jpeg;base64,/9j/4AAQSkZJRgABAQAAAQABAAD/2wCEAAkGBxQTEhUUExQWFhUWGBcYGBYXFhcaGBcaFRUWFhgYFxocHSggGhwnGxccITEhJyksLi4uFx80ODMsNygtLisBCgoKDg0OGhAQGywdHBwsLCwsLCwsLCwsLCwsLCwsLCwsLCwsLCwsLCwsLCwsLCwsLDcsLCwsLCw3LCw3KywsN//AABEIAM0A9gMBIgACEQEDEQH/xAAbAAACAgMBAAAAAAAAAAAAAAAFBgMEAAECB//EAEcQAAIBAgMGAwYDBAkACgMAAAECAwARBBIhBRMiMUFRBmFxFCMygZGhUrHBJEJi0TNyc4KSorLh8AcWQ1Rjk8LS0/EVU4T/xAAaAQADAQEBAQAAAAAAAAAAAAAAAQIDBAUG/8QAJREBAQACAwEAAgEEAwAAAAAAAAECEQMhMRJBUSIEE2GBIzIz/9oADAMBAAIRAxEAPwD3C1Zat1omgNWrKjmky6/8F66EooDu1ZauN6KzeigO7VlqjMwrN+PL60BJastUe/FaOIHelsaS2rLVXkxigXvU8ZuKYbtWWrdZQGrVlq0xpZ2d4zhlxGIgAZfZwxMjWyOIzaUoRqcjaHtQDPatWoCni/BshdZ1KgoDo97yAlBbLc3AuLDWxqH/AK6YX4t4BDkz74/BpKYSv4r5xblQDLastQFvF2ECBzMMhLjNlfQx2z5hlutswuSBzo3BKGUMpuGAII5EEXBoDu1ZatMaHYjbMKNkMiZ/wA3f/Ctz9qAJWrLUGn8RRILuswHO+4lsB3Nl0+dW9m7TjnXPE4ZfK+h7EGxB8iKAvWrLVgNboDVqy1brKA1astW6ygNWrK3WUBlZWVlARyxAgg8iKCQ4ggEHoSPppR40u4scTgdX/PWhWKyuINY7X58u1zVSB9bGrIFC9ISyj8fyLVRk2hHmICSE+pt+dEQL1wuFUMTYXNqnYjIJSRyIHYm9qhxkxFTTyhATpS3jNo5idfXyoXMdi+zZS88adAGka/OyWVf8x+1NqUoeCCHknew4ckYPooZh9TenAVTLP3TdZWVpjahCHEISDYkHoR0NudjobXvrppSJh/AWCheNEndMQElDXlDSTJOrLIWjYlQCSTdFGo8qbZduQK0iNIqmIqJMxyhTICVFzoSQDy7UtbSggONjnbHQjK6ERMw1IjaO194BqJAb5SeWtjagKuL8Pxku2FxK7+AwKxd0Uw+yxZL/AAMAxRxfMpHHUWB8KwDDlZ8YheMnesjx5VLYtsWAxI0OZragXF7AV3jtlYdpnc4iIrvzLNxICFZQhhexOdWkReg+Eg1C+y4iEeXG4aKVFjKgAAKjGQDeESq0gYubMCo00FAX/EPg/DzgtJi2iSV5Sb7go/tAiWw3ikX92uUjXXnTR4fmiMIjhfeLD7kte9zGMh1GhNxrbrel3FbKhmjhhjxMGaGGSPVFkBSaIAuqmQFGsuYNc6Zr3Bo74ewSQQZUbMhLOrDqrag3ub6det70BJtTFPwxRDjkDWc2ypYDiIJueennWsJhooI8q8IGrMfja/Ms3O5J696WMJ4zwbSuytmnUKpsGKgHUKrWsdSbjmSDRdcEcYEeZnSO5IhymPN2L34iBzA0pbVrQk7hrjQ2IzC98vXXsbUsbaxRgxitHEc27BZlKhZBdm3T8gTqSDbQ+tV9rTPgJlzYlEw7HQPh5GNzzLShrE36sL1X234jjIOaRcwUnNYGw72GigHr1pWtcMd16BszHJNGskZBVhcd/MHzBq5Xnv8A0V4wMcamfMBMJFsRYCSNQctjyzKT869ApxjnNXTqsrQrdMmVlZWr0BusrV6ygN1lZWUBo0uSveSQdnH5CmF3t6UsCUPO9uVyb/LT70KxSKuuvK5F/Ou1LDoG762I/Q1FLL17G9axc1uHq2n8/tQ0cPjAoFzlvrqD1+VD8dtlUsxY9jZXNr8uVF5/h76UBxsIb+VSrGQJx+1pJgVjVkXqzHjI/hHJR3PO1RbndqB3GtFhhcsfS5a2lCdoScR7C350mkujt4EHuZf7aT7KgpnFIngraZjmlgcALJI7xOOpsAyN5m2YeWnQU8o1W5cva7rmTlW71xO4CknkOdCXn3ieHCDESTNimSVWiuFR2Cs+bC6hSM3DidVvcaHUGx7Oy8FJHuVxTKJopUUBSMolWKHqAEIMBADWNyR0tXcGJwLSEpi5ws0yS7vLZWkzLMrrmhzlbQE3zZQM3LmIvZ9nGcSb6XeSORkaIEud40oNmhLhQXuGFhYDXrQEez8PDLLEExXvbzSQCOHgQCXeEtcAOCHFr2ve4J512cFhMkipjTcNEXKjmY80RUBQC13LaLezAC2lqs7Dw+BhnQxzyl1eWNQyKsZbL7xECxKn/YknL1DUMiwWDVLTYyZmQsRkW6qJ29sKqN0d4pRlLBswC87UBzNszCR4YRriEYSPDIJXK5skeGjhkeIIrEndCxuBbOdQK9IwiKqKqgBQoCgWsABYWtpa1Ix2PgYEgL4iVlaGZI2srAxTCMMxMcVkUDLY2AGamnw/OjxnI5dVZkBKFbBdAouBmAtzGhoCnLhlw+IEqx8M9o5CgA48x3TsBzJvkzea3oo2NQAl2CgH4mIUA9Rc8yKmx2DSVGSRQyta6nkdQR9wKRNs+H8KzETyODCbK7yK7NHNf3Z3uYNrdfxaixHOgGzbOz4sbhniazpIpAIIOttGU9wdQaTtjbBihwsbHOrlhvd98TtGzRkDTmdCoGh0NNWzsbCgWCNREQgIiyhcouOYF7VPjCr5QwBKsGW/4k10o00ky/DzTwvsfF7LxksrQtJBIg3mVgSoLMw3a82KXsR25dq9M8P+IMPjIxLh5RIvI2uGU9mUi6/OuNp4vLE7WzNlIUd2bhUAc9TQoeFYJI1yqYZIwFWaE7p+EfDmUAlL9DpQWUNwauxShhmxkBsXGJQcw9knUeTC0cg9QDRrZW3IZyyo3GnxxsCsi+qnW3mNDSibBWstWr1umTmsrqsoDRaquLxipzOvYak0Kmmkb42yL2U2v6nnUQnjX4bE+X6mltcwWJZXkHEMq/h6kefnVDDsoJNwLuwH92p/aaC7OxVjiL8omkI8wxvp+VNcmneKxdlJvyF6sSkAlgb6315286Wdp4uxt3jAPz1189aJQYgyRoQbcAufkOXzoaYzc2NHGKI9aW8VtNDLlDDn38+VTrOCuU6jUedUsGFWS3CF7gDoNQfXvSqpiJb3hQdSWvrfkb0FRc7FfxIbeoNTwYnPIShCi5UXW65mF8ptyNh96EbIxObFwpyPGD8rm1OQsujBh8siKbHWxNtCrDS4PQg8qadnbfCqBNmJ/GBz82HelTYgbLKLXImkuOwbiHyogLnpRek5YfRzwW1Ipf6ORWPa+o+XOp8ULqR1II+otXnuIjubkLpyPUeh5iruC21JHYby4FtG4v8AeltneKxUTCYWF4lYzTyRhojJIzBF3WHZHQGwDDJKwCrexbX4dOzhsBLEyrLiZFzsCFDEuY1YFUtHcsoUnhs/W/K9xVwjOzyB1zFibSOYg0gCs1r8JYDtb6miMfhbDMTKrSFm1EizNmA4rhWB1FnYddD5U2dmgSaDZ5lMgkxBdnNnRXtnW8bIrBMpYbwqb3bzGWosbiMDJu40WYuXHNXjMaCHcNJ7xCMmTD9BqVuO9NEHhbDq2YK2jZlUu5VWzq5ZRfQlluT1vUreGsOWDlCWC5Rd3PDx6EXt/wBo318qCLe2sZgWWMk4gMsEoVI1kR5IFRHdH4fgIy6mxvexGtNuwRH7PEYwyoy51VviG8u9j53Y0Oi8HYYakO5ySR5nlkY5JVRCtyb2yoAO1r9TRXZ+AWFQqZsqhQAzFrBQFAF+QsKAsTyBQT21pUx+OTExh4lDIQRvWQZmW5B3WYdej8uovRbxLIdw6qcpcCMNa+UykRg262LXqjhGBRdLWUCx6ZRYi3lanprx47KGzJ3wBMC4QyswdxIpRc4uP6WRzmLi9r9edXvDm05p3aSdAjxuQYxyRSLqb/v6c276dKKY3HJGC7MFVdCSQAL+Z5UDwWJjmbfWPGgOjaaE6HXvUWuzjw0MbSxTMOC4N7IR3t8X6D1q/s2SVReRszECyjRE8lHM+poLFtLNYC2lEcNirC58vS5NqrHtnyYa6MY4uvFbn2oPt3YRlVJFbdYmK5hlXoTzR/xRMbZl+fO1SpiQiFj219SQLCiizKVvzHL1P609OfKaV/DW1faIEkICsRZ0BuEdSUkQHkbOrC/lRcUmYjEjBys6j3IIOIXQCMPb9oXpl04x5X53pwhe4B78tb3HSkzs0krKysoJ4ziNpzPcrJKf7KAKvzkluT62oXMZjqRIfXGMD9FNqYIfBcR1xEk2Jb+KRkjHkI0IA+ddYjw3gEuBhIgeljICPPRqf8XVLnl5NFc4+WPVvaU8xO7D1N2OlSw7eN3SOUcZCtGwzFvNWOt6s4jw3ENYpJYj/C5ZfTK9/tQjGYR4mBmCst+GdBlKk6DOp1X60Wz8NPjKTdi620w8xU6XRgLnS62Fr0y7DlvCoH7pKny1JtXn0EL73dsM7OCFB5Pm10PLNRjY+1ThzmOdsPIbNccUT9SR2FiDSXxzeJnxCcYPS9VdpThI2H4rBflqxq3tWdYrZzzPCF1Z9LjLbp58qWNt7QLMM/BYELEDdrHU5vw09C2QUm2gkGFEZs8rjeBVPEHc3zN2tYUsnFtC6SrKEkXW41uSCDfoOdDpd6zBUTKzGyjq3mT2tR/Z3huJB74CV/4vgB8h1o+oPjLP8BUniSVnZjMzM3xMlxm7Zljtauk2rfm+vlPNGf8AXTbCwXRQFHZVA/IVYw8yX94iOp5hkU/mKX3Le4d4cp3KVoPEEkeqtiFHfMJlPycNRrZvjFjoY4Jj2UmGT/ASVY/Sic/hzCMbrFu2/FESg9bfD9qoYrwieaFMQOiP7qb+64GRj62vT+ZWNys9mx7ZG2ocQcgXLJqd1ICkmnPKp+MeYvRePZqLqmaInnupJIwfUK2U/MV577E/wAPKF+KFwY8TFb96Fr627qfnTPsLbhkyRzTkoTZJrZXZrf0c/wCBhY66XvS+bPUXV7hgbHToQUlzgc0lykEeTgBlbzOb0o5gtso2UN7tj+61tfQ8jQw4Mr1J8mAJ9a5MF+gt/wA6UqzuMNAat0sx4iaM8HGvWNjb/A3Q+RFu5FGNm7QWVSVuCpysrCzK3UMP1Gh6URkH+Kx+zykAkoN4Ld4yHH3WqKMEIPc3I/rHX73o1tqBpInVCAxGl+XO9j5HkfWknY3iiHEBDZonJHA6m1+Vle2Vhe/Y1UdHF4pyRR4pphPkdVeREW2i2OjH+I9+gFVMbsZ44Q90LLcOY+EOtzlYgD4gvM9dfKudq7RjwrktJmjklYAqubIWNyrkaWvy10onsrHxuzR3BFrMNdA1x8J15d7UfMtdOGVl2D7LnOmumlj0IPI0wb7hUHq6X+5FAcHs1sPIIZLKbe7IvkmUXs0Z6MBoUOvUXFEtrYjdQs50ylDc8gAwBY+QGvyp4RXJnM+4ZYXzcJ7nSjGH1yr0BuR6DSgGy9Rm1110vfyPoaMYWbKCzWUHq7AafWnXJyB3inZBxCvGCV9ojeFmAvYE3B+l6P7FnzwoSMp1UjnYoxRh9VNCZfEWFeWOJMRC82bREcM1srXNh2GvyqXwWjDDcTZjvsTr/wD0S1nGWXmzBesrVZTQSMfiMuv0oBPLck1Njp8zHtfSh8j1Fr1+LDUZJJUTjMCp+FhY+h0rhmqWDofWp21+SdjcKWgYXs8DEA9rG16KyY+KcLuwXllS80QWwVsqjOxIte4OnW9WfZf2ieK3xrcfNRr9RW/CoSCJiB7xiAT272rSf5cWWWWPUa9mdSkMJaTEMBGHLXKgD4UJ0UAHU8lHmarYXZ6xzEPZzu2YsdQGDcRW+p5WB52o5NhpIjFKNHZiQRyXnZf5nrVDa6e8J0+DKfO/P71OfJ+I04eK73UHhvB595iGGrFkTyA+I/O9FpY6v+G8L+xw6dHv65z+lq6xeFvbpzH2vUN8ct0HNYGqaaKq5pzJtIIbPxWuU+oP6UXim50sAnv6eooxhcRmF+vWtcctufl4/wAis2HjmUCQcS/BIukkZ7o/MenI9RQTHbPYNZgpdgdeUeKQdGH7snW/lRaCWrckSSoUcXB17EEfCVPQitHHnjrtF4d2zwhZGY2XhkYG5Xllew+Mcr9aPYCdZCWuOwW/ELciR50lYvBhGLMqh1y7yw4Tf4JgOgOgIHWm3AYZJI0dLo1uXQMDrp01qLiwvfYpuR2odtCN0YSw/GmpXkJF6o35qeh8iaJ4Unkw1/Pzrc66fOkmpcHilmjWRNVYXF+fprypOwmD3OImhQKDcyRiw4klOZh20ct9aZ9iwZN4vJc+cDtnsWHpmufnWts7EjnsTdZFBySqbNHfqO/oaDxy+aVdqbIbEIYpXQKwIIWIC5tYHNfQilnaWAmwkihrXTQnTJIhNlYNfhW+jofhLZlsCaeZZ5oRbExmReW+iW49XQcS97i48642nDFiIwCVkQWNtCylfhI0upBHPnSjomfYfhJI54Skqh4yeJT8Uci2sQw1VhoQ3UAWoRt7wpO8EiwyNiI8p92zAS/LNwkjytesh2OcJiHmEzlSgDo+UobNcBrIGsATYjUc9RpTbsidJRnhcEixIBvbMLjlzB6Hkare/U5/x7gF4GG/wab3eF1Z4pQxZDmQ6FluLHKRTHDsCDUhAGP71rnTlzNXoMEAxa3E1s3mQLX9auRrai9sbmU8XsxUxWEItpPJpyvmhlN/tRPwyqrNi0VySZVkyX0UPFGCUHRS6uT53qTa+HzYvCG18u/b6RqoP+Y1UlG62jDlBBxEUisNMpXDFWRj1zBpsoHUMe1RU27NdZWVlUl5FM9UnkqxK2tU5Gt2rKvewjGa3Xv/ALUTwUeg06D7jWg2hZcwAF7k36DvTRgYrgEcj16fKpLLLQVtCHLi4m/EhB/un+VD8HhQ0whcWWRwpIPLUsT9rUxbdgs0Debj6qKCbUBjlicaWk5+oNr1pvpxyfWeh3xrjQpESgaaaelJrRZzlJsSMwuDqOVx3F9L96YfFD3cyd7EfNRUfheJBGbLqWcs2uut1B+p071nqWt5bxybZ4SxoiLRO6qjLmQuSoDDQi/nzpj2jBeMsLkDUMLZT86VtpY1BcAX75uQHWo9l4OVmiZcixFrlQ9mAVSxJj6adTV6ZXK/W/2JOAQLh9fI2+VUpV8rVd2fJcHmV6HitbyPKtYmAEXGv6VDo48gurGCmytb8X51DIvao6Je29m4ZImq/C/aguBmuoPXkaJxc66JXByTt1tB8zEqOGNbSE9VkNso9L5vlVrwVi7CSE80YkX6gGxP1H3rMLCCjL+MNfzuLa0oR7XMMpcasGXMO6SxgSH0DD71W+tuXLHd6esK4rJnuDS1hfEMdwpYjzNiD6EE0VkxIKki/wBLX9Kje2dxSYbFZZ4xf+kzJbzCM4P0RvtRukl5CZIbHUTxa+TEoR81a1O6UtoznbWSlvxfhI9xJJlRXAHvb5SuYhc1wOK172PO1M5pV8YFXOHhc5VeQPe5XM0JVkTMNVzN1/hI6i7Keh0+xXCWixGImktls8SOjEaXYgJbvo4/SheA2TilaODeQYfFAPLh8mZyIVdRKsoyqhBZxoSbX01F6b8JKiubzcQ0WORrFe4JbVjeucPsgnFriLjgjdOt2LlbnmdLLy86W1XK61WoNrSREJjFWM3AWVT7lyeWp1jY/hbTsTRHGznKQnxHQEi4Hn511jo3OgVHQ6Mr35eWhB9DQd/D1v6OWSKM81DWt/VuDYelqKU1fUcWMOIxd01jw4dGa+jSyKl0Xvltqe9hUG01Pt2Dcx2cGVA5bhCsoZxbq1kW3zoqpTCRqoU7oWuw4rEnVpO4/ioP4rllSMSQDe5HSVRztlPEB1sUJPyFJRyB0FZUOExAdFZSCGAYG4sQRpWVTN4/MaqyMSbCpp6hjNYV9BjOnBhZRmJuSfL9RWYXAZSTFLEpOpXfPh5AfNcwVvUUQgsdCLjr1rv2KK4JmdB+ExiRfl1FEvbHmxVYo5TIMzs1rWvKZQNbaEkjpRvH4NZ0KnS4tfqLciKoYNlLHKWKjQFgATbrYcqJzzrGpZmF+1+fz6etaOfGavQNj9nYpI0cmF4yFAbMVbXS+Q/FbsDXOHhfDrIEkfKCCNeecXJ7a9he1V4MQ2NdIkYIiC7sSbqofl5371a2hiCTJYC3IEXIta2lqxy19dN/rLesgH2pJnkilJOe4VuWpGl7edW5scG5qYzYCSMNq6LYNY9jbXyoGuJEU2YR5jrYk5bE9r9aISTcUMpBVirZha54gRy5nl2qfvKVdxxyPsMWJkVXzRxoRwR6vw9PhsoP1ofi8My31+YrrwRtISpJASc0Zzi/4W5geQNEtoJcemorT3HbHC2ZaLkkPUm589LVUfQ0RxIqjINaI653FrZb2JHlf6Uahal3DmzqfMj6i350bjfStsL+3NzTsSXGBBmPS/8Aw153gLS4qaU3ysr8N+Uee3+lgaMeIMaXKwJzf4j2Qasfny+dbw2GEc8OllkIQ3GmWVWhI+oBp+9OXLrsweEJbxNGwBeBzGTYXI+JCfVSPpTBLJoRSp4RU+1TL+KCJv70LSRt8+EUxTmynS1T4nkk+lQy+8i88RCB8mzG3yU0/pSFscF8XhhccO+kI75Y90B8jNe/lT6tPFzcnrCaXMXAZsUyWvGkQViToDKxZly9TlVaYi1UcFEFeRjzZ7n5AKPsKaFDEbBAFo5JUX8NxKn+CVWCj+qRQrA4jHmVgHw7RZzGt42V7LrnsrAHly0pybWqEcWVtLcybHzsKDiH2WUn447f2co/KWuDsyQkneIunNYrt65nZh9qLK/yroPeggLGeH4WHv8APMraMsjFkI/stIx8lpe2l4HwQWVYoI45HjYxuFUAG3QAWFiFuB3p+dbiqWJweZCp+RHMUHLY52FJmw8DWC5okJAAABKg2A7a1lcbCiyQIp0y3X/CSKygnk2INU2mANqsYkHpVQRa3NYZevocBLDyEfyFEocLnOrBO5sGb0F9PtQTDvrRjCzWtS3qo5MdwLY7meRLkgG4JsCQeRsNKr7WnMjKAVBLAC/Ia218r9KK+IMCXUTJq6CzDul+fqDr6UpNYyWYke7OU/xBtRV3Lpjx4yZdmCALhgpDlASwN1DZlzkkG3r1qOTd8RjPCSTYi1vvUKzsUEUmVXI4TlDI3b50OTEFSQxU20so/Sscf2qqMrlZbgBjcG2o5G+tulOXinZyxzYOad93H7wHplcoSktsp0BIF7Hp3pNx8sqkyx3BXLbh0zMbLfXl1+VM+yxDIns8kpncK0sru7MSbaJGDoouftRl12x5cu5IpNhGwrx4pJZTHrnkRlNlJsSy5Sy3B6rbzps2lhG5+0TkEC2sGo7j3NeZMXCmRWcSRtljkDcLoG0SRSeIdfzr0TAYsSYWCQCwkQ6XvZlYqyg8yAQbX1HLpVzw8dXLsHxMbA64ia3YiH7+6qv7Ox5TP/hi/wDZRHFwA86qctBQ65jIrjDsBfevfvkjPI3/AA1axLuAbTn/AMtP5VC/X0rhFLj1tWmLHlxirsTDSPJJKZdc2S+7U3C9u3+1MG38HKsEbiUHKSQNyP3crjXN+LX51D4dg005FmP1P+1H/Eifs4HQZ+X9Tp9PtWmPrh5fA7wysr4tHWZfeRzke4vbLICwsHF9WozjMPiAW9/Edf8Aup/+WhUWACzJC7mKxmyyIcpVnGHkjYHlzbVTob66GjW+kGaOUgyLoWAsH7tbofKlkWXd/wBOfD2z8SZyyzwhliyhvZ2OjOCRbe/wimh4MbpafDnveCQflLVPwutpH/s0H3amYU545s7vIr+IIcacNiFDIzGGQIIVkSXOVsMjF7DWgMybQiuirM2VIo1mUxkuCZGzFCps4uqMQNdDex09FIrWWhJK2YdovkMpkQ5kuuWKxCYUOeYJAac5D5DS3OquHm2iEJRJXY5VImWFGRnUmQoFteNCoAvzz8zamzxEZRh5NwHMlhlyFQ2rAErnuLhbnX/6S3we1JYn3jSKRuSiqyKTbG5pL2YsSIAP3upoC77XtMuhKMpZAwjARowzZi0cz2J4eFbhluRfW+l3wWuKM074jf5WEOTfBFOYJaQBEOUDN1A+ZqnhI9otJEJGkVBIN+RuwCoEpJQ3vlvuxoP1ol4JxE8iu80gdbiOMgWEgiuGm7cZ7aWGlANJrVq6rRoCCFBl17k/U3rKky1qgPGZFqnIKIMO9VJbVhXv4VChq7BLVBgeg+ulSxIept5D+dTZWm5oewmLykX+d+o6i3pSbLFmklvoYpXyD58N/lpTJhSB0+Z50sYqb9oxHnLf6qD+tXxzfVcP9R1dxzHtJJGMZurfhPIH8QP6Gp8ThHIz5Vzj9/Loyjlqt8tvS1BsGmad6LbJF8ZAmuQk5lvoQFJI+1Tlhq9DjyvxutT4EyJJDY71luoIIBaNgbXNhYrex72rvZuyzhcOFuu8lGaVwfgU6bu568hTti9lRFcoLFQcwVjbKeejCxtUOJhRlCyRo1ragkMQDfXQgm/Ws8vqTWhZMr9R5L4hnfggUaR2JtzLEcvpXpWzoViwcGGeGKQRrmIlTPxyEyNzsR8VVcbsqLfCYJlYCxYMWZgOR7A262qV5BWkv8V4f08vdcvHB0w0a/2TzR/6ZKgeOHos6+mKc/Z1b866maoMhqpW39vDTv2ePpLiB67hv/QKkw8AuuSc62/pcNcDX/w51/KuVW30qxgIrlb8tPzqo5+XCfip/DEDGNCkkL3F1zCeG92J1uj/AJmjPiNZfZ9VitfUjELpdSDrJGmmtD/B8IEMQ0+DS3rRjxBHmwko7AH6N0+VXj64eWdeheOhaSZQYJbPHbhaB7kwRjkspYg5AdByq5Ni3Cw72OcPlysfZ53ub8JJRGHLzrNlm+JwjaX3Md+X/dtfz+wqGGLJNMF04gwI56Gi97LuaMGxtpwwzvvZVjzIoXeHIDZmJtntTNhtrwP8E0Tf1ZEP5GgvhnEsZ5kJJCxxMLkn4s+oufKjWJ2XDIbyRRue7IrH6kU54yy9q5euN6NfLn5aX1+VCx4XwYbMMNErfiVAp+q2pV2v4WxO+nkiICySo6gTOmiYWKEb2wDEBkYizXGh15UJPrSrpc87W878h66V0AKRJfDOIkkjMgWyStIz7+R8+YThcilfdkCRRcEEgHmKrp4axxyq8pLbvKXE7DhMG7MdgAbiSzhgAdOfSgPQJJFFrm2trk21PIetdooHIUk4Lw3iI5cwbMolkYAyuRk30TxLZr8lVx86teBtlYqEye0sCGEWT3jPZglpCAeQJ1vfWgHCtEVusoDVqyt1lAeTy4Jb9fU1DJAOlF5Y6qyRVD0pnQaeOq9E5oqqSRUrHRjmjWSljGH9on/tAf8AKKYpZFUcTKPU2paxFzLK3Rm08+VPHoubuRX2M3vJT3q9sWT9rjPlJ/p/3qhslcrNm0ub+oFXtmMoxCSZgEs/PQjMANRWeXp4Y/8AHo6HEVzvzVM4yP8A/Yn1rQxKnkwPzpHrSyZaqzKDXWa9YkdXMRvSvuT3v61IiEcx/KraR1IEp6TeXSlJHp66D51cw8fQelSRQC97cqsYaPiF+4/Omyzz+kfg1f2eDTlGoPqBY/ej21VvhpR/AfzFBPCMLxwokq5Wte178L8Sm/oaYNoD3Mw/8NvsBVY+uXLuFHYe1lhlzMrNu4JJBZWN8sSR5TlU5RdOZqSHbkRxUxNwN2GNihFxluoNxrmkAzGw08ql8KopkOZbh4p0IvzUmIW+5+tczYfDJiJi8DFVEROUjKC0gjjCcYKuWS+YL01PdVHfotsPxOgmZo4pJGZMOpUBQED4hoAWYtzvm5fhpn2l4mWKXdbqZ2uqjIq5WdkLqoLMNSoJ7C1J8c+CjJk9nZYowGxDNrlCSO6XvJmJE0ZbQEcXnRf/APNYd5g0kDAq4dmcA5WAjhSQMHtlCzENblrVMcvRU+L4MubjPxaBOZWJZjbvwsPTW9qjk8XIULxxTPZC5KqGVLGQKGdSVNyh1W9gbm16AjaOBDMwwzn3ZIYErliSCG7g7zRihS1gGsPrdwEWCllSNcPIAyTOrszASKkzK+Zc+ZjncsM4vY0EL7O8URTTCBQxY57NYFCYrCRQQbi17XIF7G17Gs2f4mjlkWIKQ7Lm/hsCfhvYt8OpVSBpegmB29hRIskWHk3kxsoBAFmWVyxBfIhYQm/72ovrW8Pj8ErRzph34Cyo+f4ZDFvGXIX+LduwzW6ML6i4BiTxTGGKmKY6sq2jBErLKsJVLNzzsBxWFteQvU2wfEIxMzosbqI1BLtl+IuyMhAJsysjA+lBZsdhJGkT2eRhFIYnYELkMuIju6EsD/SWbTUZO+lXPBE8bqjLhjA5gjci4IKys7DUMSTmDG7a60A3VlZWUBlZWVlAIDLVeRKvFajkjvUuzYVIlUsVCToLD+L+VFpogKH4nBO3IGheOVB51hj1KiRu1gb+ZzaAUsuBdmIF2Yk5V0F+i01TeHZZCBmC69yOZt0FLghK7xSb5HkW/O+ViP0NPGbVlyWeqGGClrAWvz1/5auTIAxuQDf8qt7ChuJWtqD+VXfDMIOLYWv7tzYgEc1GoNRfW2OWX9vaHCYleojY+gvRWN1P7q/KjLbPS/wJ/gFdLglHJVHoBVakT95B8FWo1q0uFA6VMMMO1JNyQpHUiRVYSGpkjps7kr7rnVbHyZInYc1ViPUKSPvRMR1gwG8dIx+86gjyUhm/yg0IuQptrZoiMRXlkWI+qDh+2nyqvM+aNx3Uj6imja+F3sTD94ar6i5H8qUI5b/TUdjT8Y4XcC9hYVo5Vv8AhlH1MR/SjWGwUbmbOisHYK1wDcIS6/RuIdjrXcMIzButT4KO2Yd2J+1I7+lSTY8FwRDHdQQvD3ueK/xG5Ju19STTBgdk4UxACGMLIrIwK3ur2Dob9OAafwjtQ110/lQ7CeIXixUmGyxWO6MZZsljKsjsGY3093pYamiIzjWL8QYZM7y4RMpVwCMju8SOuHe6hbC+RbR3uQALAi1QYTaEEOIMiYctiJAAFBjVAkypKGzgAFGkky5jfVG52N7WL29hY44Jxhow+JXflWRVk4ADnJVCMwzaMTbXnVnbmSF3yxK8ZjiMhMmUJFvDGqwpkK2uWYjQG/pamYfHtfDq4YYFSQ15GHEY2LzQLkJUgrdZeq2DGwJJqzFNhzDiJpMFGpSBGyoVYPFKhygaKFNkCnyA1IFDsDt2AukCYOJ8rru2Y3AWZcRKXBeMMre6bQC12UX5kEY9v6LbDQ2dICU3i52WcukKKuTjsL3HIAta4vcAWFw5kIlwqR7lmkyRboqTFJhm45CoZmLyglrgcOtMnhjasckzRx4bdBUsr2tdI5TGFtlGXW5AudD8qA4fxHgnS0eDiyplKjdqFUzSRxq1hHw3kzg2F/cnyq1g9ugzxmGHDxNLLGk7AgSNnV3uoCAutwOJiDqdKA9ArK5SuqAysrKygFMx1GY6tgVoqKluomDyrTQ1etUbKKcVKoww8a+o/O9eXQC6O3PNJKb+sj2+1etpow8q8a2Fiv2EEi5savEsvFrwwBklPe9XPCEd8bJ5Qn/UlBfBWMLRS3HK9F/+jecvjMRfmIh/rFY3/s7b/wCR43FZuKu1o1dc8qtuK7SKpg1bz+VJO3AirN3U6mtMaC2hy0U8PQgykn91dP7xIJ9bUODUW8MyXZ9OgoRl4YiNKS8ZhSmIkHQnMPRtbU7CgfiOMcDW1zZb+Rp1nx+hkS1ZRahjqzHSaUI2vtEwyxx+7UMrMWlLLmyuqbuKwI3nFmsb8hob3AjDeIS5j9xh3EmW9sz2XdySGFgRZprJYKSou40HVzU25aVpj5n60RFLi+JWnQBY8JNaPehiWeMWh3m7Ohs4GhIvoQbdK3N40G8ZVihYZQFBZb8LxrZhctlzSG11A4LgsDcPWEYlFJ1NqkaqRSvsnGAyTKcNHE0IbesFABYlimUhdQUBc9RnHegmy/FxxJbJFBvIkLCThJjQxM4CWLG/wjUrzuQOVPGzsBHFn3a2zuXY3JJY2uSSfIaeQq7QTz//AKytYRmHDvdFFiyKr+7V8wFyTEWYj4bCzG/SieB2kPavZ3giR4hrJYBQrZRCIjl1LEtppbIabGNU8FgI0eSRFAeRgXbUliBYc+Qt09aAvJXVaFboDKysrKA//9k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AutoShape 6" descr="data:image/jpeg;base64,/9j/4AAQSkZJRgABAQAAAQABAAD/2wCEAAkGBxQTEhUUExQWFhUWGBcYGBYXFhcaGBcaFRUWFhgYFxocHSggGhwnGxccITEhJyksLi4uFx80ODMsNygtLisBCgoKDg0OGhAQGywdHBwsLCwsLCwsLCwsLCwsLCwsLCwsLCwsLCwsLCwsLCwsLCwsLDcsLCwsLCw3LCw3KywsN//AABEIAM0A9gMBIgACEQEDEQH/xAAbAAACAgMBAAAAAAAAAAAAAAAFBgMEAAECB//EAEcQAAIBAgMGAwYDBAkACgMAAAECAwARBBIhBRMiMUFRBmFxFCMygZGhUrHBJEJi0TNyc4KSorLh8AcWQ1Rjk8LS0/EVU4T/xAAaAQADAQEBAQAAAAAAAAAAAAAAAQIDBAUG/8QAJREBAQACAwEAAgEEAwAAAAAAAAECEQMhMRJBUSIEE2GBIzIz/9oADAMBAAIRAxEAPwD3C1Zat1omgNWrKjmky6/8F66EooDu1ZauN6KzeigO7VlqjMwrN+PL60BJastUe/FaOIHelsaS2rLVXkxigXvU8ZuKYbtWWrdZQGrVlq0xpZ2d4zhlxGIgAZfZwxMjWyOIzaUoRqcjaHtQDPatWoCni/BshdZ1KgoDo97yAlBbLc3AuLDWxqH/AK6YX4t4BDkz74/BpKYSv4r5xblQDLastQFvF2ECBzMMhLjNlfQx2z5hlutswuSBzo3BKGUMpuGAII5EEXBoDu1ZatMaHYjbMKNkMiZ/wA3f/Ctz9qAJWrLUGn8RRILuswHO+4lsB3Nl0+dW9m7TjnXPE4ZfK+h7EGxB8iKAvWrLVgNboDVqy1brKA1astW6ygNWrK3WUBlZWVlARyxAgg8iKCQ4ggEHoSPppR40u4scTgdX/PWhWKyuINY7X58u1zVSB9bGrIFC9ISyj8fyLVRk2hHmICSE+pt+dEQL1wuFUMTYXNqnYjIJSRyIHYm9qhxkxFTTyhATpS3jNo5idfXyoXMdi+zZS88adAGka/OyWVf8x+1NqUoeCCHknew4ckYPooZh9TenAVTLP3TdZWVpjahCHEISDYkHoR0NudjobXvrppSJh/AWCheNEndMQElDXlDSTJOrLIWjYlQCSTdFGo8qbZduQK0iNIqmIqJMxyhTICVFzoSQDy7UtbSggONjnbHQjK6ERMw1IjaO194BqJAb5SeWtjagKuL8Pxku2FxK7+AwKxd0Uw+yxZL/AAMAxRxfMpHHUWB8KwDDlZ8YheMnesjx5VLYtsWAxI0OZragXF7AV3jtlYdpnc4iIrvzLNxICFZQhhexOdWkReg+Eg1C+y4iEeXG4aKVFjKgAAKjGQDeESq0gYubMCo00FAX/EPg/DzgtJi2iSV5Sb7go/tAiWw3ikX92uUjXXnTR4fmiMIjhfeLD7kte9zGMh1GhNxrbrel3FbKhmjhhjxMGaGGSPVFkBSaIAuqmQFGsuYNc6Zr3Bo74ewSQQZUbMhLOrDqrag3ub6det70BJtTFPwxRDjkDWc2ypYDiIJueennWsJhooI8q8IGrMfja/Ms3O5J696WMJ4zwbSuytmnUKpsGKgHUKrWsdSbjmSDRdcEcYEeZnSO5IhymPN2L34iBzA0pbVrQk7hrjQ2IzC98vXXsbUsbaxRgxitHEc27BZlKhZBdm3T8gTqSDbQ+tV9rTPgJlzYlEw7HQPh5GNzzLShrE36sL1X234jjIOaRcwUnNYGw72GigHr1pWtcMd16BszHJNGskZBVhcd/MHzBq5Xnv8A0V4wMcamfMBMJFsRYCSNQctjyzKT869ApxjnNXTqsrQrdMmVlZWr0BusrV6ygN1lZWUBo0uSveSQdnH5CmF3t6UsCUPO9uVyb/LT70KxSKuuvK5F/Ou1LDoG762I/Q1FLL17G9axc1uHq2n8/tQ0cPjAoFzlvrqD1+VD8dtlUsxY9jZXNr8uVF5/h76UBxsIb+VSrGQJx+1pJgVjVkXqzHjI/hHJR3PO1RbndqB3GtFhhcsfS5a2lCdoScR7C350mkujt4EHuZf7aT7KgpnFIngraZjmlgcALJI7xOOpsAyN5m2YeWnQU8o1W5cva7rmTlW71xO4CknkOdCXn3ieHCDESTNimSVWiuFR2Cs+bC6hSM3DidVvcaHUGx7Oy8FJHuVxTKJopUUBSMolWKHqAEIMBADWNyR0tXcGJwLSEpi5ws0yS7vLZWkzLMrrmhzlbQE3zZQM3LmIvZ9nGcSb6XeSORkaIEud40oNmhLhQXuGFhYDXrQEez8PDLLEExXvbzSQCOHgQCXeEtcAOCHFr2ve4J512cFhMkipjTcNEXKjmY80RUBQC13LaLezAC2lqs7Dw+BhnQxzyl1eWNQyKsZbL7xECxKn/YknL1DUMiwWDVLTYyZmQsRkW6qJ29sKqN0d4pRlLBswC87UBzNszCR4YRriEYSPDIJXK5skeGjhkeIIrEndCxuBbOdQK9IwiKqKqgBQoCgWsABYWtpa1Ix2PgYEgL4iVlaGZI2srAxTCMMxMcVkUDLY2AGamnw/OjxnI5dVZkBKFbBdAouBmAtzGhoCnLhlw+IEqx8M9o5CgA48x3TsBzJvkzea3oo2NQAl2CgH4mIUA9Rc8yKmx2DSVGSRQyta6nkdQR9wKRNs+H8KzETyODCbK7yK7NHNf3Z3uYNrdfxaixHOgGzbOz4sbhniazpIpAIIOttGU9wdQaTtjbBihwsbHOrlhvd98TtGzRkDTmdCoGh0NNWzsbCgWCNREQgIiyhcouOYF7VPjCr5QwBKsGW/4k10o00ky/DzTwvsfF7LxksrQtJBIg3mVgSoLMw3a82KXsR25dq9M8P+IMPjIxLh5RIvI2uGU9mUi6/OuNp4vLE7WzNlIUd2bhUAc9TQoeFYJI1yqYZIwFWaE7p+EfDmUAlL9DpQWUNwauxShhmxkBsXGJQcw9knUeTC0cg9QDRrZW3IZyyo3GnxxsCsi+qnW3mNDSibBWstWr1umTmsrqsoDRaquLxipzOvYak0Kmmkb42yL2U2v6nnUQnjX4bE+X6mltcwWJZXkHEMq/h6kefnVDDsoJNwLuwH92p/aaC7OxVjiL8omkI8wxvp+VNcmneKxdlJvyF6sSkAlgb6315286Wdp4uxt3jAPz1189aJQYgyRoQbcAufkOXzoaYzc2NHGKI9aW8VtNDLlDDn38+VTrOCuU6jUedUsGFWS3CF7gDoNQfXvSqpiJb3hQdSWvrfkb0FRc7FfxIbeoNTwYnPIShCi5UXW65mF8ptyNh96EbIxObFwpyPGD8rm1OQsujBh8siKbHWxNtCrDS4PQg8qadnbfCqBNmJ/GBz82HelTYgbLKLXImkuOwbiHyogLnpRek5YfRzwW1Ipf6ORWPa+o+XOp8ULqR1II+otXnuIjubkLpyPUeh5iruC21JHYby4FtG4v8AeltneKxUTCYWF4lYzTyRhojJIzBF3WHZHQGwDDJKwCrexbX4dOzhsBLEyrLiZFzsCFDEuY1YFUtHcsoUnhs/W/K9xVwjOzyB1zFibSOYg0gCs1r8JYDtb6miMfhbDMTKrSFm1EizNmA4rhWB1FnYddD5U2dmgSaDZ5lMgkxBdnNnRXtnW8bIrBMpYbwqb3bzGWosbiMDJu40WYuXHNXjMaCHcNJ7xCMmTD9BqVuO9NEHhbDq2YK2jZlUu5VWzq5ZRfQlluT1vUreGsOWDlCWC5Rd3PDx6EXt/wBo318qCLe2sZgWWMk4gMsEoVI1kR5IFRHdH4fgIy6mxvexGtNuwRH7PEYwyoy51VviG8u9j53Y0Oi8HYYakO5ySR5nlkY5JVRCtyb2yoAO1r9TRXZ+AWFQqZsqhQAzFrBQFAF+QsKAsTyBQT21pUx+OTExh4lDIQRvWQZmW5B3WYdej8uovRbxLIdw6qcpcCMNa+UykRg262LXqjhGBRdLWUCx6ZRYi3lanprx47KGzJ3wBMC4QyswdxIpRc4uP6WRzmLi9r9edXvDm05p3aSdAjxuQYxyRSLqb/v6c276dKKY3HJGC7MFVdCSQAL+Z5UDwWJjmbfWPGgOjaaE6HXvUWuzjw0MbSxTMOC4N7IR3t8X6D1q/s2SVReRszECyjRE8lHM+poLFtLNYC2lEcNirC58vS5NqrHtnyYa6MY4uvFbn2oPt3YRlVJFbdYmK5hlXoTzR/xRMbZl+fO1SpiQiFj219SQLCiizKVvzHL1P609OfKaV/DW1faIEkICsRZ0BuEdSUkQHkbOrC/lRcUmYjEjBys6j3IIOIXQCMPb9oXpl04x5X53pwhe4B78tb3HSkzs0krKysoJ4ziNpzPcrJKf7KAKvzkluT62oXMZjqRIfXGMD9FNqYIfBcR1xEk2Jb+KRkjHkI0IA+ddYjw3gEuBhIgeljICPPRqf8XVLnl5NFc4+WPVvaU8xO7D1N2OlSw7eN3SOUcZCtGwzFvNWOt6s4jw3ENYpJYj/C5ZfTK9/tQjGYR4mBmCst+GdBlKk6DOp1X60Wz8NPjKTdi620w8xU6XRgLnS62Fr0y7DlvCoH7pKny1JtXn0EL73dsM7OCFB5Pm10PLNRjY+1ThzmOdsPIbNccUT9SR2FiDSXxzeJnxCcYPS9VdpThI2H4rBflqxq3tWdYrZzzPCF1Z9LjLbp58qWNt7QLMM/BYELEDdrHU5vw09C2QUm2gkGFEZs8rjeBVPEHc3zN2tYUsnFtC6SrKEkXW41uSCDfoOdDpd6zBUTKzGyjq3mT2tR/Z3huJB74CV/4vgB8h1o+oPjLP8BUniSVnZjMzM3xMlxm7Zljtauk2rfm+vlPNGf8AXTbCwXRQFHZVA/IVYw8yX94iOp5hkU/mKX3Le4d4cp3KVoPEEkeqtiFHfMJlPycNRrZvjFjoY4Jj2UmGT/ASVY/Sic/hzCMbrFu2/FESg9bfD9qoYrwieaFMQOiP7qb+64GRj62vT+ZWNys9mx7ZG2ocQcgXLJqd1ICkmnPKp+MeYvRePZqLqmaInnupJIwfUK2U/MV577E/wAPKF+KFwY8TFb96Fr627qfnTPsLbhkyRzTkoTZJrZXZrf0c/wCBhY66XvS+bPUXV7hgbHToQUlzgc0lykEeTgBlbzOb0o5gtso2UN7tj+61tfQ8jQw4Mr1J8mAJ9a5MF+gt/wA6UqzuMNAat0sx4iaM8HGvWNjb/A3Q+RFu5FGNm7QWVSVuCpysrCzK3UMP1Gh6URkH+Kx+zykAkoN4Ld4yHH3WqKMEIPc3I/rHX73o1tqBpInVCAxGl+XO9j5HkfWknY3iiHEBDZonJHA6m1+Vle2Vhe/Y1UdHF4pyRR4pphPkdVeREW2i2OjH+I9+gFVMbsZ44Q90LLcOY+EOtzlYgD4gvM9dfKudq7RjwrktJmjklYAqubIWNyrkaWvy10onsrHxuzR3BFrMNdA1x8J15d7UfMtdOGVl2D7LnOmumlj0IPI0wb7hUHq6X+5FAcHs1sPIIZLKbe7IvkmUXs0Z6MBoUOvUXFEtrYjdQs50ylDc8gAwBY+QGvyp4RXJnM+4ZYXzcJ7nSjGH1yr0BuR6DSgGy9Rm1110vfyPoaMYWbKCzWUHq7AafWnXJyB3inZBxCvGCV9ojeFmAvYE3B+l6P7FnzwoSMp1UjnYoxRh9VNCZfEWFeWOJMRC82bREcM1srXNh2GvyqXwWjDDcTZjvsTr/wD0S1nGWXmzBesrVZTQSMfiMuv0oBPLck1Njp8zHtfSh8j1Fr1+LDUZJJUTjMCp+FhY+h0rhmqWDofWp21+SdjcKWgYXs8DEA9rG16KyY+KcLuwXllS80QWwVsqjOxIte4OnW9WfZf2ieK3xrcfNRr9RW/CoSCJiB7xiAT272rSf5cWWWWPUa9mdSkMJaTEMBGHLXKgD4UJ0UAHU8lHmarYXZ6xzEPZzu2YsdQGDcRW+p5WB52o5NhpIjFKNHZiQRyXnZf5nrVDa6e8J0+DKfO/P71OfJ+I04eK73UHhvB595iGGrFkTyA+I/O9FpY6v+G8L+xw6dHv65z+lq6xeFvbpzH2vUN8ct0HNYGqaaKq5pzJtIIbPxWuU+oP6UXim50sAnv6eooxhcRmF+vWtcctufl4/wAis2HjmUCQcS/BIukkZ7o/MenI9RQTHbPYNZgpdgdeUeKQdGH7snW/lRaCWrckSSoUcXB17EEfCVPQitHHnjrtF4d2zwhZGY2XhkYG5Xllew+Mcr9aPYCdZCWuOwW/ELciR50lYvBhGLMqh1y7yw4Tf4JgOgOgIHWm3AYZJI0dLo1uXQMDrp01qLiwvfYpuR2odtCN0YSw/GmpXkJF6o35qeh8iaJ4Unkw1/Pzrc66fOkmpcHilmjWRNVYXF+fprypOwmD3OImhQKDcyRiw4klOZh20ct9aZ9iwZN4vJc+cDtnsWHpmufnWts7EjnsTdZFBySqbNHfqO/oaDxy+aVdqbIbEIYpXQKwIIWIC5tYHNfQilnaWAmwkihrXTQnTJIhNlYNfhW+jofhLZlsCaeZZ5oRbExmReW+iW49XQcS97i48642nDFiIwCVkQWNtCylfhI0upBHPnSjomfYfhJI54Skqh4yeJT8Uci2sQw1VhoQ3UAWoRt7wpO8EiwyNiI8p92zAS/LNwkjytesh2OcJiHmEzlSgDo+UobNcBrIGsATYjUc9RpTbsidJRnhcEixIBvbMLjlzB6Hkare/U5/x7gF4GG/wab3eF1Z4pQxZDmQ6FluLHKRTHDsCDUhAGP71rnTlzNXoMEAxa3E1s3mQLX9auRrai9sbmU8XsxUxWEItpPJpyvmhlN/tRPwyqrNi0VySZVkyX0UPFGCUHRS6uT53qTa+HzYvCG18u/b6RqoP+Y1UlG62jDlBBxEUisNMpXDFWRj1zBpsoHUMe1RU27NdZWVlUl5FM9UnkqxK2tU5Gt2rKvewjGa3Xv/ALUTwUeg06D7jWg2hZcwAF7k36DvTRgYrgEcj16fKpLLLQVtCHLi4m/EhB/un+VD8HhQ0whcWWRwpIPLUsT9rUxbdgs0Debj6qKCbUBjlicaWk5+oNr1pvpxyfWeh3xrjQpESgaaaelJrRZzlJsSMwuDqOVx3F9L96YfFD3cyd7EfNRUfheJBGbLqWcs2uut1B+p071nqWt5bxybZ4SxoiLRO6qjLmQuSoDDQi/nzpj2jBeMsLkDUMLZT86VtpY1BcAX75uQHWo9l4OVmiZcixFrlQ9mAVSxJj6adTV6ZXK/W/2JOAQLh9fI2+VUpV8rVd2fJcHmV6HitbyPKtYmAEXGv6VDo48gurGCmytb8X51DIvao6Je29m4ZImq/C/aguBmuoPXkaJxc66JXByTt1tB8zEqOGNbSE9VkNso9L5vlVrwVi7CSE80YkX6gGxP1H3rMLCCjL+MNfzuLa0oR7XMMpcasGXMO6SxgSH0DD71W+tuXLHd6esK4rJnuDS1hfEMdwpYjzNiD6EE0VkxIKki/wBLX9Kje2dxSYbFZZ4xf+kzJbzCM4P0RvtRukl5CZIbHUTxa+TEoR81a1O6UtoznbWSlvxfhI9xJJlRXAHvb5SuYhc1wOK172PO1M5pV8YFXOHhc5VeQPe5XM0JVkTMNVzN1/hI6i7Keh0+xXCWixGImktls8SOjEaXYgJbvo4/SheA2TilaODeQYfFAPLh8mZyIVdRKsoyqhBZxoSbX01F6b8JKiubzcQ0WORrFe4JbVjeucPsgnFriLjgjdOt2LlbnmdLLy86W1XK61WoNrSREJjFWM3AWVT7lyeWp1jY/hbTsTRHGznKQnxHQEi4Hn511jo3OgVHQ6Mr35eWhB9DQd/D1v6OWSKM81DWt/VuDYelqKU1fUcWMOIxd01jw4dGa+jSyKl0Xvltqe9hUG01Pt2Dcx2cGVA5bhCsoZxbq1kW3zoqpTCRqoU7oWuw4rEnVpO4/ioP4rllSMSQDe5HSVRztlPEB1sUJPyFJRyB0FZUOExAdFZSCGAYG4sQRpWVTN4/MaqyMSbCpp6hjNYV9BjOnBhZRmJuSfL9RWYXAZSTFLEpOpXfPh5AfNcwVvUUQgsdCLjr1rv2KK4JmdB+ExiRfl1FEvbHmxVYo5TIMzs1rWvKZQNbaEkjpRvH4NZ0KnS4tfqLciKoYNlLHKWKjQFgATbrYcqJzzrGpZmF+1+fz6etaOfGavQNj9nYpI0cmF4yFAbMVbXS+Q/FbsDXOHhfDrIEkfKCCNeecXJ7a9he1V4MQ2NdIkYIiC7sSbqofl5371a2hiCTJYC3IEXIta2lqxy19dN/rLesgH2pJnkilJOe4VuWpGl7edW5scG5qYzYCSMNq6LYNY9jbXyoGuJEU2YR5jrYk5bE9r9aISTcUMpBVirZha54gRy5nl2qfvKVdxxyPsMWJkVXzRxoRwR6vw9PhsoP1ofi8My31+YrrwRtISpJASc0Zzi/4W5geQNEtoJcemorT3HbHC2ZaLkkPUm589LVUfQ0RxIqjINaI653FrZb2JHlf6Uahal3DmzqfMj6i350bjfStsL+3NzTsSXGBBmPS/8Aw153gLS4qaU3ysr8N+Uee3+lgaMeIMaXKwJzf4j2Qasfny+dbw2GEc8OllkIQ3GmWVWhI+oBp+9OXLrsweEJbxNGwBeBzGTYXI+JCfVSPpTBLJoRSp4RU+1TL+KCJv70LSRt8+EUxTmynS1T4nkk+lQy+8i88RCB8mzG3yU0/pSFscF8XhhccO+kI75Y90B8jNe/lT6tPFzcnrCaXMXAZsUyWvGkQViToDKxZly9TlVaYi1UcFEFeRjzZ7n5AKPsKaFDEbBAFo5JUX8NxKn+CVWCj+qRQrA4jHmVgHw7RZzGt42V7LrnsrAHly0pybWqEcWVtLcybHzsKDiH2WUn447f2co/KWuDsyQkneIunNYrt65nZh9qLK/yroPeggLGeH4WHv8APMraMsjFkI/stIx8lpe2l4HwQWVYoI45HjYxuFUAG3QAWFiFuB3p+dbiqWJweZCp+RHMUHLY52FJmw8DWC5okJAAABKg2A7a1lcbCiyQIp0y3X/CSKygnk2INU2mANqsYkHpVQRa3NYZevocBLDyEfyFEocLnOrBO5sGb0F9PtQTDvrRjCzWtS3qo5MdwLY7meRLkgG4JsCQeRsNKr7WnMjKAVBLAC/Ia218r9KK+IMCXUTJq6CzDul+fqDr6UpNYyWYke7OU/xBtRV3Lpjx4yZdmCALhgpDlASwN1DZlzkkG3r1qOTd8RjPCSTYi1vvUKzsUEUmVXI4TlDI3b50OTEFSQxU20so/Sscf2qqMrlZbgBjcG2o5G+tulOXinZyxzYOad93H7wHplcoSktsp0BIF7Hp3pNx8sqkyx3BXLbh0zMbLfXl1+VM+yxDIns8kpncK0sru7MSbaJGDoouftRl12x5cu5IpNhGwrx4pJZTHrnkRlNlJsSy5Sy3B6rbzps2lhG5+0TkEC2sGo7j3NeZMXCmRWcSRtljkDcLoG0SRSeIdfzr0TAYsSYWCQCwkQ6XvZlYqyg8yAQbX1HLpVzw8dXLsHxMbA64ia3YiH7+6qv7Ox5TP/hi/wDZRHFwA86qctBQ65jIrjDsBfevfvkjPI3/AA1axLuAbTn/AMtP5VC/X0rhFLj1tWmLHlxirsTDSPJJKZdc2S+7U3C9u3+1MG38HKsEbiUHKSQNyP3crjXN+LX51D4dg005FmP1P+1H/Eifs4HQZ+X9Tp9PtWmPrh5fA7wysr4tHWZfeRzke4vbLICwsHF9WozjMPiAW9/Edf8Aup/+WhUWACzJC7mKxmyyIcpVnGHkjYHlzbVTob66GjW+kGaOUgyLoWAsH7tbofKlkWXd/wBOfD2z8SZyyzwhliyhvZ2OjOCRbe/wimh4MbpafDnveCQflLVPwutpH/s0H3amYU545s7vIr+IIcacNiFDIzGGQIIVkSXOVsMjF7DWgMybQiuirM2VIo1mUxkuCZGzFCps4uqMQNdDex09FIrWWhJK2YdovkMpkQ5kuuWKxCYUOeYJAac5D5DS3OquHm2iEJRJXY5VImWFGRnUmQoFteNCoAvzz8zamzxEZRh5NwHMlhlyFQ2rAErnuLhbnX/6S3we1JYn3jSKRuSiqyKTbG5pL2YsSIAP3upoC77XtMuhKMpZAwjARowzZi0cz2J4eFbhluRfW+l3wWuKM074jf5WEOTfBFOYJaQBEOUDN1A+ZqnhI9otJEJGkVBIN+RuwCoEpJQ3vlvuxoP1ol4JxE8iu80gdbiOMgWEgiuGm7cZ7aWGlANJrVq6rRoCCFBl17k/U3rKky1qgPGZFqnIKIMO9VJbVhXv4VChq7BLVBgeg+ulSxIept5D+dTZWm5oewmLykX+d+o6i3pSbLFmklvoYpXyD58N/lpTJhSB0+Z50sYqb9oxHnLf6qD+tXxzfVcP9R1dxzHtJJGMZurfhPIH8QP6Gp8ThHIz5Vzj9/Loyjlqt8tvS1BsGmad6LbJF8ZAmuQk5lvoQFJI+1Tlhq9DjyvxutT4EyJJDY71luoIIBaNgbXNhYrex72rvZuyzhcOFuu8lGaVwfgU6bu568hTti9lRFcoLFQcwVjbKeejCxtUOJhRlCyRo1ragkMQDfXQgm/Ws8vqTWhZMr9R5L4hnfggUaR2JtzLEcvpXpWzoViwcGGeGKQRrmIlTPxyEyNzsR8VVcbsqLfCYJlYCxYMWZgOR7A262qV5BWkv8V4f08vdcvHB0w0a/2TzR/6ZKgeOHos6+mKc/Z1b866maoMhqpW39vDTv2ePpLiB67hv/QKkw8AuuSc62/pcNcDX/w51/KuVW30qxgIrlb8tPzqo5+XCfip/DEDGNCkkL3F1zCeG92J1uj/AJmjPiNZfZ9VitfUjELpdSDrJGmmtD/B8IEMQ0+DS3rRjxBHmwko7AH6N0+VXj64eWdeheOhaSZQYJbPHbhaB7kwRjkspYg5AdByq5Ni3Cw72OcPlysfZ53ub8JJRGHLzrNlm+JwjaX3Md+X/dtfz+wqGGLJNMF04gwI56Gi97LuaMGxtpwwzvvZVjzIoXeHIDZmJtntTNhtrwP8E0Tf1ZEP5GgvhnEsZ5kJJCxxMLkn4s+oufKjWJ2XDIbyRRue7IrH6kU54yy9q5euN6NfLn5aX1+VCx4XwYbMMNErfiVAp+q2pV2v4WxO+nkiICySo6gTOmiYWKEb2wDEBkYizXGh15UJPrSrpc87W878h66V0AKRJfDOIkkjMgWyStIz7+R8+YThcilfdkCRRcEEgHmKrp4axxyq8pLbvKXE7DhMG7MdgAbiSzhgAdOfSgPQJJFFrm2trk21PIetdooHIUk4Lw3iI5cwbMolkYAyuRk30TxLZr8lVx86teBtlYqEye0sCGEWT3jPZglpCAeQJ1vfWgHCtEVusoDVqyt1lAeTy4Jb9fU1DJAOlF5Y6qyRVD0pnQaeOq9E5oqqSRUrHRjmjWSljGH9on/tAf8AKKYpZFUcTKPU2paxFzLK3Rm08+VPHoubuRX2M3vJT3q9sWT9rjPlJ/p/3qhslcrNm0ub+oFXtmMoxCSZgEs/PQjMANRWeXp4Y/8AHo6HEVzvzVM4yP8A/Yn1rQxKnkwPzpHrSyZaqzKDXWa9YkdXMRvSvuT3v61IiEcx/KraR1IEp6TeXSlJHp66D51cw8fQelSRQC97cqsYaPiF+4/Omyzz+kfg1f2eDTlGoPqBY/ej21VvhpR/AfzFBPCMLxwokq5Wte178L8Sm/oaYNoD3Mw/8NvsBVY+uXLuFHYe1lhlzMrNu4JJBZWN8sSR5TlU5RdOZqSHbkRxUxNwN2GNihFxluoNxrmkAzGw08ql8KopkOZbh4p0IvzUmIW+5+tczYfDJiJi8DFVEROUjKC0gjjCcYKuWS+YL01PdVHfotsPxOgmZo4pJGZMOpUBQED4hoAWYtzvm5fhpn2l4mWKXdbqZ2uqjIq5WdkLqoLMNSoJ7C1J8c+CjJk9nZYowGxDNrlCSO6XvJmJE0ZbQEcXnRf/APNYd5g0kDAq4dmcA5WAjhSQMHtlCzENblrVMcvRU+L4MubjPxaBOZWJZjbvwsPTW9qjk8XIULxxTPZC5KqGVLGQKGdSVNyh1W9gbm16AjaOBDMwwzn3ZIYErliSCG7g7zRihS1gGsPrdwEWCllSNcPIAyTOrszASKkzK+Zc+ZjncsM4vY0EL7O8URTTCBQxY57NYFCYrCRQQbi17XIF7G17Gs2f4mjlkWIKQ7Lm/hsCfhvYt8OpVSBpegmB29hRIskWHk3kxsoBAFmWVyxBfIhYQm/72ovrW8Pj8ErRzph34Cyo+f4ZDFvGXIX+LduwzW6ML6i4BiTxTGGKmKY6sq2jBErLKsJVLNzzsBxWFteQvU2wfEIxMzosbqI1BLtl+IuyMhAJsysjA+lBZsdhJGkT2eRhFIYnYELkMuIju6EsD/SWbTUZO+lXPBE8bqjLhjA5gjci4IKys7DUMSTmDG7a60A3VlZWUBlZWVlAIDLVeRKvFajkjvUuzYVIlUsVCToLD+L+VFpogKH4nBO3IGheOVB51hj1KiRu1gb+ZzaAUsuBdmIF2Yk5V0F+i01TeHZZCBmC69yOZt0FLghK7xSb5HkW/O+ViP0NPGbVlyWeqGGClrAWvz1/5auTIAxuQDf8qt7ChuJWtqD+VXfDMIOLYWv7tzYgEc1GoNRfW2OWX9vaHCYleojY+gvRWN1P7q/KjLbPS/wJ/gFdLglHJVHoBVakT95B8FWo1q0uFA6VMMMO1JNyQpHUiRVYSGpkjps7kr7rnVbHyZInYc1ViPUKSPvRMR1gwG8dIx+86gjyUhm/yg0IuQptrZoiMRXlkWI+qDh+2nyqvM+aNx3Uj6imja+F3sTD94ar6i5H8qUI5b/TUdjT8Y4XcC9hYVo5Vv8AhlH1MR/SjWGwUbmbOisHYK1wDcIS6/RuIdjrXcMIzButT4KO2Yd2J+1I7+lSTY8FwRDHdQQvD3ueK/xG5Ju19STTBgdk4UxACGMLIrIwK3ur2Dob9OAafwjtQ110/lQ7CeIXixUmGyxWO6MZZsljKsjsGY3093pYamiIzjWL8QYZM7y4RMpVwCMju8SOuHe6hbC+RbR3uQALAi1QYTaEEOIMiYctiJAAFBjVAkypKGzgAFGkky5jfVG52N7WL29hY44Jxhow+JXflWRVk4ADnJVCMwzaMTbXnVnbmSF3yxK8ZjiMhMmUJFvDGqwpkK2uWYjQG/pamYfHtfDq4YYFSQ15GHEY2LzQLkJUgrdZeq2DGwJJqzFNhzDiJpMFGpSBGyoVYPFKhygaKFNkCnyA1IFDsDt2AukCYOJ8rru2Y3AWZcRKXBeMMre6bQC12UX5kEY9v6LbDQ2dICU3i52WcukKKuTjsL3HIAta4vcAWFw5kIlwqR7lmkyRboqTFJhm45CoZmLyglrgcOtMnhjasckzRx4bdBUsr2tdI5TGFtlGXW5AudD8qA4fxHgnS0eDiyplKjdqFUzSRxq1hHw3kzg2F/cnyq1g9ugzxmGHDxNLLGk7AgSNnV3uoCAutwOJiDqdKA9ArK5SuqAysrKygFMx1GY6tgVoqKluomDyrTQ1etUbKKcVKoww8a+o/O9eXQC6O3PNJKb+sj2+1etpow8q8a2Fiv2EEi5savEsvFrwwBklPe9XPCEd8bJ5Qn/UlBfBWMLRS3HK9F/+jecvjMRfmIh/rFY3/s7b/wCR43FZuKu1o1dc8qtuK7SKpg1bz+VJO3AirN3U6mtMaC2hy0U8PQgykn91dP7xIJ9bUODUW8MyXZ9OgoRl4YiNKS8ZhSmIkHQnMPRtbU7CgfiOMcDW1zZb+Rp1nx+hkS1ZRahjqzHSaUI2vtEwyxx+7UMrMWlLLmyuqbuKwI3nFmsb8hob3AjDeIS5j9xh3EmW9sz2XdySGFgRZprJYKSou40HVzU25aVpj5n60RFLi+JWnQBY8JNaPehiWeMWh3m7Ohs4GhIvoQbdK3N40G8ZVihYZQFBZb8LxrZhctlzSG11A4LgsDcPWEYlFJ1NqkaqRSvsnGAyTKcNHE0IbesFABYlimUhdQUBc9RnHegmy/FxxJbJFBvIkLCThJjQxM4CWLG/wjUrzuQOVPGzsBHFn3a2zuXY3JJY2uSSfIaeQq7QTz//AKytYRmHDvdFFiyKr+7V8wFyTEWYj4bCzG/SieB2kPavZ3giR4hrJYBQrZRCIjl1LEtppbIabGNU8FgI0eSRFAeRgXbUliBYc+Qt09aAvJXVaFboDKysrKA//9k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AutoShape 10" descr="data:image/jpeg;base64,/9j/4AAQSkZJRgABAQAAAQABAAD/2wCEAAkGBxQTEhQUEhQUFBUVGBsbFxgVFhYXFRgXFxQXFxcYFxcYHCggGBolHRQWITEiJSkrLi8uFx8zODMsNygtLisBCgoKDg0OGxAQGzQkICUsLzAvLCwsLCwsLDQsLCwsLCwsLC0sLCwsLSwsLCwsLCwsLCwsLCwsLCwsLCwsLCwsLP/AABEIAJIA3AMBEQACEQEDEQH/xAAbAAACAwEBAQAAAAAAAAAAAAABAgADBAUGB//EAEYQAAIBAgQDBQILBQUIAwAAAAECEQADBBIhMQVBUQYTImFxgZEUMkJSU5KhscHR0hUzVHLwI2KTo8IHFkOCg9Ph8WOisv/EABsBAAIDAQEBAAAAAAAAAAAAAAACAQMEBQYH/8QAPxEAAQQABAIHBwIDCAEFAAAAAQACAxEEEiExQVEFE2FxgZGhFCIyUrHB0ULwI5LhFTNDU2JygvEWBiSisuL/2gAMAwEAAhEDEQA/APihoQpQhShCNCEKEKAVNIWvhdhXfK3OANQNSYGvtqmVxa3MFTM9zW5mrs8RTDWUNllcXgwJdQrDKRIUSw5Rr1FZ4ZcS8iQEZSNjz57FYYDiJXicOGStB281zhcw/wA699S0P9VbOsxP+n9+C15Z+TfNy6GN4xhXELZupqPiMikAT/dPXy2FUs9rbvIPX+izx4XFNPxA9hDj91hHEACO5F3NyzurjcfJCDXbnVjzI8VK6x4/claDC+qlrwBB8ySqbvE7pu97IDxl2AERFK2BgZkA0TDDR5MlGvNbO1DPcxN8nMy22YSBoqljlkgaD1qnBBscLRzCowLY2YdlaWPVc3hizetj++vn8oVolNRu7j9FpnNROPYfotvEOFXWuXWW2xXvHiBuAx1VdyOpGgquOZgY0E60FVDOzI0E60Ppz2WjgXDbsXS1u4oNpwpKMAWIEAaamqsRMz3dRo4HcKnGTMpmVwsOBOo4Wue/Br4j+yfXkBmYHoyjVTpzrQJo+a0+0wmxmHjp6nRdZOC3zgyvdOH78NlYZTk7o+LxbCSBNZfaY/abuwG+thYji4ji8wcC0Mqwb1saaLn3Oz+I+SgdfnKylPTNMTVxxUXE+hWr2yHnXgfwujxPhrMmHzMiLbtBXZmEBgxMQCSTB5Vmgna1z6F26wKWTDTta6ShdusCjsuaeC3BubQHJu9SD6az74rWMQzSrvuK1txkZIAu+4rVxfC22us3fW1Qxl1LEwijULtqDVWHe5sYaWn9kqrCyvbEG5Tfb3lYrWGCOpa5b8LA+FpmCDppVzpC9pDWnZaHyEtIDdwlvWEztmuAZjIIUldTOp9vKpAe0AVSlpdkFDZLhLYDghsxB2VWJ25VLg6RuUNUSHM0iqT2+FuSVCXWjYhGgbxIrSMNO4AhpR17askearTPYuAkMjqdiIYaaHWq3skjdThRTaSNrcFG7jbjGSzEnnO9aTiMQdS46pGxRNGUBYzWRaEKEKVIFoXt+zPZSy1gYjFtlRvijNlAE6EnfXpXFxnSErZuqgFkbrgY/pWZs/UYYWRuqO1/ZZLFtb+HYtbMBgTmidiG5j1qzo/pB8zzFKKcn6M6TkxDzDOKcn7E9mbd5Hv4j92pIUE5QY+MxbkBtS9I418ThHF8RR0r0lLC9sUHxH90r+13Zm3atricKYUESFMgSRDowOmtL0dj3yydRMNUnRfSckspgxA17fovHXMW5JJYsTuW8R9pNdcMYBS7rY2gUBSHwtvn/d+VHVM5eqjqW/L6ojHv9I3sYj7qMkY4KOpj4tCvwmNvknu3ukhSTDEwoHiOu2nMUrmRVqAkfFC0atA8lenGcQzAKczeVq2WMCZPhJY/lSnDRj4h6n8pDhIb94V/yP2KuxtzGWgrXC6qPCNVgmCNQNGMDczVcfs0lsbR8/6JY/ZZLa2ieO+iyNxu+f8AiuB0EAe4CKtGGi5fvzKs9lh5ff6lZbmJYsGLMWEQxYltNtd6tytHu1pyVoY0DKAK5Up8Kac2Zs3XMc3PnvzPvqcraoD9+SbK2qrTlQS275WcpZZEHKSJHQwdaWgdSpeGu1IHdySM39e2nJ0/f4Ukmkp9KhFlEVPio13UzUpJ3U5v3aBFHagmwNV3+Bdq7+Ftm3ZW1BbNL2wzToInpoK0RYl0YOiyy4ZkhzOOy5PEsc15y7xJ6CABqYA9tRNO6V1uVscTY201Th2OuWbi3LTFXWYIAMSIO/lVbH5DYUuYHDK7Zb27V4zMzd+4LDWIE/ZWo42caZlT7HD8q5uMxb3WL3GZ2O5bU6Vlkkc/3nm1cxjWCmilTmNQXHZTlBUNKmQoQiKEL6NbwRx3DLSWiA1sgEHQEpIIn2zXnutbhMe5z9ivKGZuA6Re+TUO80O0Vk4XhaWHOZyQNNhqWOvkKjBvGJxxkbsAmwEjcX0kZmaAC0nF5t8HtAaZ8k/8xJP3VZhqk6Sdfgnw1SdLOLuGybsWTe4dibTahc4HkCmaPfNL0h/Dxsbxx/KOlP4ePjkbxq/Mrz/BeI2ktIrWlZs8sxZASumgzT91dyWXEgkRuAFfLa6uLhkdI5zJK92gKJ1S43HO1xjaNu2hiFPckjQA65es07MZI2MB2p/2p4qawB9k9x/KrGMv/TWR7LP6aPbHdv8AKnzx/KfI/lXWeJYhTo9u8Tp3aqrFp00VFBNVzP69mR91vtSV0cMopwIHkuNxPGtdcsyohiIUZQIncdaeKINblBvvWiGIMblBvvWzi2Fud7fA7x0tOwJJZgoDELJPlP21VDIzI0mgXDx8VVDIzq2ONNLgPVc/CWczovzmA97AfjV0nusc7sKvldljc7sPoLWvH8OYPeZVPdpccTyADEadY02mKrjlaQ0E6kA0qop2lrQTqQD5hThOEDd7InLZdh5ERBomd1dXxNJsQ8sy2NyB53/RVY3hly0FLqVzbTEzEwQPimCDB61LZWPsNN15eCmOeKSw111+9OY7dluwfDDcwsohLm+F84FokyeQ1Gp0qqSYNn1OmW/Gws8k7WYn3nU3IT42OHFYMVwx0IBhpEqUOYMD0I3q5kjXCx60FpjmY9mbbvIBHeF2OIcGJTDmBbXuhnd/CM2ZtD1bbQSdayw4gB0g+LXQBYcPiml0gBzHNoBy7Fx7nC7oLL3bkrMwpI05yBqPOtTZoju4ea2txERFhw17dV0+M8Ii+4kWwSoQMfjHIuw9efnWfD4jNEKF864LHhMUHwtIF864an8LFw7BOt22XRgAylgwjnrvV0kjerdR1paZpGZHU7gqr+Ch2UsFaT4fbzPKoZJbQRspjktoI1CGAw5zrmgb8/Ix9tEj/dNImf7hpZ+7G06/ZVoNq3NdFPhreusagiPZUP8AhUONC10MNwRXRW7+ysiYLQR61rZhJHtDgW68ysr8WWOLchK5LVmW1LQhMKkKWi/RfS+OYx8Hw7Dix4S2UZgNRKFifU15rDRsxWMf1moC8jgom4zHyOl1Av6p8LiGxnC7hvasA3ijcpqretJKwYXHt6vYlRLG3B9JNEe1hY+JDvODWyNcgUn/AJWKn760QER9KOB439Fow1R9LOB439E/YQZMBirhGhzx5xbj7zHsqOlKdi4mDsU9K0/GxsHIfUr51NehzL050KhfzoCVTP51JKgWrcNdYHwEywK+Hcg7iBrBpHUR7yh+Uj3l1b+Lvr4rllVLaZ3skFiN5ZtztNUNjiecrX+GbbwWZsUTjla/wzbeCXinGme8HUyFEAMBBLIBckc5M+4URYZsbMvNNDhWRx5efnpssi8RdWzplUxHhVY01GhGmvOrerbVOBI7VZ1TSMrgSO1X8R4wz3zcUkDUKDBAU7gjaDvVcWHyRhh4fv6KuLDdXGIz4/vuVuA7Q3UuAsxKw3hUKu6kDYdSD7KV+EiLarXxSPwMTxoNe8/lYMJj7tvNkcjN8bQGSJ1Mg6+I6+Zq6SNsgAcNlofBHLQcNtuH0WpuNXWtXbbu75ymrMSFCFiQBykke6kGHbna9o2VXsrA9j2jYH7LLb4jeVci3XVeisQNfSnkije7M5oPgrHwRPdmc0E9oTY3iLXEtK2pt5vESSWzEHWekVEULWOJbxURQtic5zePBUXMS7ABncgbAsSB6A7bUwY0cPRWBjA7NQvuTY7GtdILRoqrp0UQKiNgYCAojYI25RzVGY09KSOAT4m8XZnbUsZNQAAKClrcopJbYggjQjY0EWKKCLFFAmppFKAxtQdUUEIoUpmoQhQhSpBpGy+g8A7QYa9hhh8ZAyAAFpysBsQRsRXn8XgsRFN12HN3y4LzGNwGKhxBnw2t+iPaXtDh7eG+C4QqwYEErOVQdTrzY1OCwU8k/X4ixSfAYDESTe0Yq9Nr4rF2G7SW7SvYxJHdsZUnVQT8ZT5Hf31d0ngXyOEsPxBaOl+j5JXiaLVw35ntC2dsO0tjuPg2EKlW0YoIULvA6k1T0dgJhN18+42Cp6N6Pm63rsRw2B3J5lcLg/GMPashblnvHzySAvxPDoC3t/rWu452Ka643NAriL1XTnwuJdLmY+m1t280vE+0Wa4TYREt6QrW0JBjWrsPNM2OpSCeeVWYaCRseWZ1u581mPH78ad2P+lb/TVxndyH8qv6tvAlPhe0l9DmORuUFFUa85QAg+2s+Jb7RHkdQHgD6qubDslZlJVHHONXMSwa5AA2VZyjqQCdzWfD4VkLabx4/wDSjDYOPDtysHiuffsMjFXBDLuOY91WtcHDMDor2uDwC03aRVJ0H9eVTsmOgsqy9h2RmVhBQlW8ipIP2igajRQCDsrMLgnuEhBMKzHUAQok6/hSvcGfF3JX+6LOxNeKpNsgTBA5GPupgddDqm3NDdWrg2NrvRqucJ55ipb7lpDIA/q+NX9khlYJOr41f2VV2yymGVlPQgg+40wIOoKYPaditt3hF0C3CF+9TOoQFjEkbDnp9tVCeM5tQMprdUjFRe9ZAymrJAWPuWmMrSOWUzI8uVW5mjUn1V2do3K24vgl5HZMjMV1JUErqAd+e/2GqWYiNwux5qlmKhLc2YeaowvDrjsqhWGYgSVMCTEny3p3SsaLJHmnfNG0WSPMKXuG3QWGQ+Ex09wOtQ2dhANqG4iNwBBQwuAd2CwV3gkQNifwqXShotTJM1jS5Umw3T86szA7J8zeCazhyTB00O/lrSuflGiVz6Gi6uC7JYu6ivbtSrbGR+dWhrzqBos0mPw8bi0uNjsK44InUSOlVlbCtmG4Y11C6AALO/PKMzR6AiqnytY8NPFUPnbG8NOt1t26LcnZa4WVS9sZjl32eFOQjeYYH31QccwC6PPZZj0nFRIBNa7cNdfRYrWFyl0dQWViuhMSDB2Goq5ztA4bLS6Qua1wJoi679U3EuI27qqEsLZI3Kkktp8qaIonsJLnF3elggljcXPkLr58Fjw2Ha4wRdWYgD1YgD7TVznBrS48Bfkr3uDWknhr5LvXuEJhXUXTbvI+cBvGqhrTZXXTWZIrC3EOnaSy2kVy1sWFgbiH4iM9XYIrTQ2CLBWLH44K0WGAXKNF1E682E1oijtpMg17VfFCHNJlGv75FUfta784+5f01Ps0PIev5TezQ8vr+Ux4xdgf2jc/m/lU+zwgbeh/KgYSE/p+v5Rt8YvTo5J6EBvbEb0pgh5fZN7LE0XVeP8AVX3cbdWDcsW5Oma5YALHnJI1OlQ2FhNMce4OVbcOxx9x57g7ZV3OPXmMkrr8bwLD6R4+tS3DxgZQFYMLGG5QNO9VJxNw+cLbUxGiLlEGdBETTOhY5uV1+aZ0DHNym/NXPx68TJYa7qFUK3XMI8XtpRhogKr1SjCRBtV6qLx++NmCyI0RBoeW21Bw0JFFt+JSnBQO+Jt+J/KA45eme8Jn5wVlH8qkQvsqThoT+n99+5U+xwEAZf333Z8U3+8WJgjvSAegUa9RApfZINy36/lL7Dhwby/X8pE47iAIF1/sJ95E/bQ7CwONlg9fypfg4HGywev5SYjjN9wA125HTNA+ymZh4Waho8kzMHAw2GC+7/tQ8ZvxHe3dNvFR7PDwYFHseHu+rH78FRex9x4z3HaNpYmI2p2RRsGjR5K1kETNGtA7gELmOuHe459WP51IjYP0jyQIYxs0eQVL3STJJJ6kmffTU3kmDQOCQuTuT75opqkNAUJqUVzQmo7lOy0WuIXVAC3HAGwDECrRNIBQKQxMJshVACROg51Sb4JnXWi6uDuuth+6LHU5xl0CkQYPIkATVDwwzDrPD+qyyNYZh1hA2rtNrdhsbjsyFUJYq2XwDYhczHzgLrVD4sJlcCdq4rM+DAhrmuOlixZ0q6HhZXGs2c5YsSpB+TESeXkK0vIZVLa9+WuOi6mA4Xhrr5Ee+zFfCAq6uBJkkaL5mqJZcRG0vc0AX2rNLPiY253NaBdb8FgXhl9C5FtwbJGcj5Jnw+2elaDPC4VmHvDTt5rS6eFwrMPesDt5rqcSs4m7ftJjQySDlgJtuxABgmd9ZrLC+COJzoCD5rJBJh4onvwxHDnw4fsLDxK33FzImoIBm4qFtZ6aAabTWvDTukYS6t1ogldMzM7nwuvVZRxB+ifUWtftL+zyWjIE37UudE+ov5VHXvUFgKP7Wu8iFPVVVT7wKre7rBTxYUGJhFEKY3i168ALtxnAMgGIB6iKzx4eKM2xteaWOCKM21tLFFXK5GKEKRQhSKEKRQhSKEKUIQihClCEDQhCKEKRQhChChoQhQhShCZt6NeCO5dDhvFjaUrlB1JBPIsmU6cxFUSwiR2a1mnw7ZX5gV1sP2udSCEjWXhyCxKounQQg0rNJ0cx494rHJ0Ux7SXHhXqfyuJiuIFrj3AFTOxbKoECa1sjDWBp1pdCOEMYGO1obq3gvEu4uFsocMrKykxKsNYPI0YmHrWAbEapMThxPGG3RGviuhc7TMXvNkUd8FGUsSq5GBWRHi0EVQME0hgJ+E/ZUNwLWhgJ+En1CPaDtO+Je2wQWzbDbHPJeJnMIjw6CKXCYFkDSCbBUYPo+PDtLHGwVxcTiWc5nMn0A+wAVsYxrBTVtYxrBTdlVTJ1KEKChCNCEaEKChCMUIRihCkUIQoQpFCEIoQhQhA0IUoQgRQhCKEIUIUoQhQhMw1pypAJNBKRSKCK0RoQpQhGhCIoQmVSdgT6a1BIG6ZrHONNFrt8G7J4rFIz2LYZUMNJAOaAYjc6Ee+pbkdu5Z8RiG4d2WXQ9y5y4NfprP1n/RV/VH5gmD9dkwwA+nsfWf9HnUGPTcJs/YfBX4PgxuOES/hyTPy3A0EkklOgpCytbCR0takFTGcINp2ttfw+ZTBi47CfIhINGW9SQpY8OFgKn4EPprH1rn6KjIOaa+xH4APp7H1rn/bqC3tUg1wTfs8fT2Pfc/RUZe1Bd2Jl4cv8RY/zP0UZO1Rm7Ex4cn8RZ/zP0U+QfMEZ3fKoOHp/EWvdc/TTCNvzhRnPylIcAn8Ra91z8qnqmH9YRn/ANBU+Ap9Pb9z/lR1LPnCnP8A6D5qs4VPpk+q1N1Ef+aPX8JQ53ypDhl+lT3NR1DB/iD1/CbO75UjWF+kX3H8qOqZ87fIozn5UptL88e40vVN+ceqMx+VIUHWo6tvzos8kuQdaMjT+pRZ5IMnnUFgGzkb8EsUhTBR96ZML4KMp0JnXakGppS9rmgFw3TNbIAMb7UuYWmdE9oDnCgdlecMVWWXfY/nSZwXaFbHYZ0MJMravjy71QRG9W8Fgc0g0VpwvD3uAlBMeYFVSTMj+IrdhOjMTimZ4m2O8K7D4O5nKAajeDoPUgikfNHlzWr8N0fi24gwhuoq9TQvtBAXRwOGvsGyXmtwxBEsNYE6T0A91UyYhjCABdrVH0DJjyXvOUt92iDarHZl/nr7jSHpBnIrR/4pL/mDyKf/AHZePjrueR5gflR/aLK2Kj/xaUf4g8iqsV2ddEZiymBMQdaaPHte7LSoxH/p2SFhkLwaHIrjgVvXn7tXthiED9TEfcfbDe6kzjNlVxgIhEvAmq+nnR8lUKdUq+5hyFRuTT7II/OkbIC7Kr5ICyNsl6OVUU16WqSDwV+Lw5RipMxzqmN+doctWLw5w8ronGyPVTC2C7ZQY8zTPdlFqcJhnYiURg12qhgakLOQRurbVgsrNPxY9tK5+Ugc1ohwxkifIDWWvG/wqYpwsyc2PCGnnEfjSB9uyq92HIw4nvTkqasIWUp7tqAD1E+nlUNdZpXzQGNrXE7+iqNOqE1xIpWutXTQmIgE3aSmVKLLQmc0tNJX3p7pKtGJeVQnofvqlgyuIHNbsXIZIonHkR5FNecstv2j7RFI0UXJsRI+SGHnrXgR+VvxsZbsEkysg8o5is8V5mXoF2MfkMc/Vut2ZljlXL7rlXj4jWxp91edxB/iuPatnBxNySTlUFjBj4tVYmsnadF0OhmZsSL+FoLjR002tbcHiAbV17k+JxOXQkbgemtUysIkawcuK6GFxEcmEnxGJs5ntBo1pw8NV2uHW4z6lvFMneCqxNc+d1kaL0+AjdFn1u3aXv8ACN/3sttZV0imWoKRVcR/dn1E+mYTV2G/vAsPSFCB17Gr7r19F4TJGh5V6EGwvmRBBIO408lub91HRQf8xgf/ANGqf8Tx+1rcR/7bL2A+RP5KxCr1hG66GIM2gOgQ/WDA/blrOwe/3rpzm8K1vyhh87B9cvmVnwqy6fzL94p3mmnutZMI0OnY0/MPV1FW4182Vuq/cSKSIZbC0Y9+ctl5t+5B+yXBXIznov4ipkF0EuCkLBI8bhv3CTGiLjev36/jUxm2BLjmZcTIO0nz1+60YE+GPnMR/wDSq5Pi7gtuB/usvzFw8ci59aBuuPuFqH7uP7s+5qo2eT2rqgXhgzmy/ULFNaN7XJBoXyWm+dPSPuqpnxBdLE6sI5ZfVZatK5o3Vl/7jH2UrRS1YjUdxr0VIp1kAsq3ehaCbVYTMwAiSeZge00xNC1mJA1KtxltkhWjToQd/SqxqbTDEdbE0cki3CVUD5Mmfd/4qQADZV4kc9rWs3br+/JbRiGfwqigtGYjnGvsrOWBnvE6BdEYyTE3FGwBzz73bl596rbBMXyjUtqCDKwec9Ks6xrWWVnkwMr8R1bdS42CNRXO0bLG0HBE5wV05EGDSuAko8tU0Ej8EH2LLw5mnCiLRwWMyZgyh1aJU6ajmKeaLrDmaaKTA432UOZIzM11WDzGy9DwPE94rtEeLYeSiBXKxjAwtaF7PoTFHFRvkdvm8tKXUBrCu4Uy1BSrNxj9xc/lrRhBczR2rldMg+xyEcivH4szD/OGv83yv6867rAQCF8/xJLj1vF2p7+KuRwCgOxQBp6En7t/ZVZv3iOavbIA5gOxZXnf31WR1IJUiCN/WrrsWFie0scWnhp5bretwAop+K9tVM7CZg+wxVNaWOBXUa8B8cbtnMa3z4+BAVGFUi6gIIOYSD5EVMhBY4jksuEY5mKY124e0Hz19UbbFrbDmviHWJ8Q+0H30H3Xg81Mbuuw7m8W6juPxDuGh70mGMC5/L/qFTJVt70uH/upf9v3CmJJKq0f3T6jafZRH7ri0qzEkytZKd9nd/8A0mt3CqrB+USPYoqMoLjfJQyV8cDHN+c/QKrELrI0BEj2/wDqpj1FHglxTAJQ5oprhYCc3MuTpl19CdaUNvN3q3rhF1JO2X7rPdSCR61ax1hY54+re5quJ8RHUD7qq4ArY5wM7mcwB481mFXFc4bhMTJIqAtLjb3NKrG/tplnGhpHNQpL6KR6EqtwmHzkgECBOtFquWTINUMw10jT7ZoV0JDWus7hWYF8rg6e3b20rxbaWjAuLJgRX/LZbnugXLQUhcsA6yB4pOtZ2tLmPJ1XWlkbHisO1mmWr1Gnvc+5ZsVd00+kc+zwj8DVzBr4D7rn4l+Uab9Y8/8A1Cz3LhOpj2UzRSxyzOlNuXa4Bj7dtGDtlJaee0DoPKsOMhfI4FoXp+gOkMNh4HMlfRLr48h2LrDjNj549zflWL2Ob5fou9/bvR/+aPI/hOOM2PpB7m/Ko9inq8vqFH9t4D/MHkfwqOJ8UstauKrgkroIP5Vbh8LK2RpcNL7Fh6S6Wwc2FfHG+yRpofwvN2Lggq2x59DyNdVwO43XjI3tNsfo0+h5/lHF7gSDCgGNROvOmboD3psVQytB2a3zFoKwb45iBAY+W0x5ae6lPuDRDHtkOV+h4Hh4p8efENQQFA015dedQwaUjFipAAboDXu5LRhbgYoxIDL8aTGYDYieekEelVyAtBbuCt2EeJpWSF1Obv28iO35lz8PdKkEbjyq9zbBC5cEhjcHN3H717OfYtdxVyuy7MBpOoOYGPTfWqQSSAeC6RbH1UkkfwuFAcje347FRhbwBIb4rb/gfUVY9t6hZMJM1hLH/C7Q/YjtB9LRxAhVEg6tt0MQfsqGm3HuVmKj6uFjDzdt27HxQsuCMp9h6Ghza94KIHtkaIneBS4n5I6LFSz9XelxTS3K124b+UAcw8x9oNFZNQlvr2ZdnD6JcQfEf65Cpj+EKMWf4zgP3oFN9f69akAtFBDv4pz8UjHWgBVSn+ISpvFMp31SGhId1HoUJaEKUIUFCEwqdEA9iM1Fo0UoQt+AXDkHv3uqZ07tFYR5ydDNTQ5pHF/6QFr+D4H6bE/4SfqqaHNLU3yjzR7jBRHf3xr9Cv6qnSqtT/E4tCfC2MAHU3L99knxBbQViI5MSQD6iloc1BzkaBYPg9n6c/4LfqqaHNPZ5KGxZ+nP+C36qKHNFnkiLFn6c/4L/qoytPFGvJH4Na/iB7bVz86MreaLdyR+CWv4lP8ADuD8Kmm81F/6UvwJP4m19W6P9FNkb8yMzhwQODX6e0fZd/7dHVB36h6/a1LXvGgBU+Bj6az/AJg+9KZuHHzt8yPqEdYQdQUnwKP+LZ+sfxFN7KPnb5/0S9dzDj4WlOFj5dv64pfZz8zf5lHWDkVWbJ6p9YVPs5+Zvmm60Hmh3J6j3io9mceIPcUdYEDbPl76XqHjT7qc9pINBhcEweRsgQaTIVGZQTUZSpBSxUIUbehCNy2RuCPWmc0t3ShwdskpUyNCEaEKUITKJMD+p2FG6OC6OF4FiLk93adoIB0CmSCQPFB5GrBE48FnfjIGbvVP7Pbmben/AM1kH7Xqepf8vqrOsj5f/FyP7OflkP8A1rJ/10dRIN2oEjTtp5qxeFXjskzyVrbE+gViTUGMjcKTI0auNKvHcOu2SovWntlhIzqVkDePeKQitaQ2RrxbDay1CdShCM0IUmooKbKFSi1JoUKE1NlCk0WpQmi0WeaWaLKizzUmoOqmzzQNChShRSlFnmilJqbKmkKhCJoQjcuE7kn1pnOLtyoDQNklKpXd7IcB+GYgWiSqAFnYbhRGgnmSaeJmc0sHSWN9jg6wCydAF6zifZTAXrV44C4TdsCWUMzBon52+x1Gk1f1TCPdOq40HSeNglYMW33HbEgA+n3XP7G9l8Pcw9zFY1mW0phQCQDG5OXXcwAKrjYHDMdlr6T6QnjnbhYB7/HS90O2HZ6xhRh8VhWa5YuHYmCGjMuViNjB3GmWh8YbTmqzo/GyYjPh59HgcqScQ7UtYIGBxTFWXx5kEhgdBL2+nrVj5yNGqMN0YyUE4qOjwo//AKXFudpb7ElmtsTuWsWDJ8/BVAc7kt7ej8O3Rt/zP/KRuNXCNVw5154bDnkOtujMcuycYVgOhP8AOfyq7nF3IgLZXzTD2EcejogIPpUBzuSYQNHM/wDIn6rPfu3LgzObjhdJYswWeUnb0oLid07WtaaAq+CopU6YqRuCOeojQ7H0oQDaBNCECKEA2oTQhCaEKTQhShCE0IUoQpQhChClCEKEKUIQoQmahCWhClCF7L/ZhxG3axRW4QouplBJgZpBAnlNXYc07VcPp/DSTYYFmpabPcvZ9jOyBwVy+z3FcOuVQuhyzJLee1aIostlcPpXpX2xkbWtqjr38lyuxuHT9k3RjWyYdmlSJzDUTEAz4hpoaWNvuEHZbekpX/2i32YW8BL/ALRLK/s7CfBSGwqNvJzHwkITMaatPmaWYfwwBsrOiJCcbL1+kh4d26+aVlXp1BUhCM6e38KkfB4pBuhNKnXfPEO4tWLZGdHts123MB+9fRpgwwVEgwYy0+1Dmsob1jnOG4NA8ljxPDf7a3bRiy3induYErcIUSOoJg/y1DtVeyT3CeIu1fj+Lrevk3gz2QzhMvhdLbHwBTzygCFbqetBOqrZGWRgN3VD8KPwhLOYMLrIFddmW6QFYA7b7dR5VHFMZB1ZfxAK6uIxi4246GFu5m+DmBldJJSy0cwAArecHlQddVmyuwwzD4T8XMHmPuPJYOzLZGu3gBNiyzqSAQHMKhg6Hc0N3uk+KPutj4OdRR4jaS9bbEWQEZSO/tAQqlpAuW5PxCRqORPSmrMLHklie6F4hfqD8LjqTXA9vI8e+lbwW/bs4drly2l3vbwtlWE/2SJmuZD8libia/3RQ2g3NSWdjpcR1YdlLW5h/uJIF8wK1CwcYwAtlXtt3lm7JtuRB0MFXXkykieWooNDuWjDzGUOa8U9tXXbxHYf6LqW0w6WLKXlUG+ru10Al08WW0RHyPCZWNc3lT+6GjMNTx5LG508k8j4nfBlAbwOluu9L7Vw8dg2tOVaJiQwMqynZlPQ1W9padVvglbK3M3uI+oXYxmDsnLYXwXkVTnJMXHZczI06KdRB2q90bPg2PP7LFFNN/fP1aTtyA0BXAe0wYoRDTBB5HaPfWdzS05TuugHCs16Lq8Uwlos62Jm2SrKxJLRoWU+s6VpfE0ktj4cFjgmlDQZq97Wxw7FybNvMQBzIH21mDSTS1uIDSVoxthQW7skqpjXf1q90bf07hVMLq97dZKzq8ImhCFCFKELsdmbmGF9Bi1zWiCG1YZSdmlSDAp4qvVY8eMQYCcOaePUeK96bdjhtm/cGJ797qZLK5gxjWIieok6bCtQDYxd2vNF8/SUkbDFlDT7xqlj7MPax3DjgWui1dQys8wGzAgcxyMUkdPZlWrpBsuCx4xbWZm1/wBqdtL9rC8PtYBLgu3JBaOQBzEnpJgAUPGVmVT0W2XFYx2Lc3KNavu0XzgmsgXpypNSoR5U2zVAGtq7BMgdTcUsk+IAwYIjQ9RuPSoCh95fd3V3F8Ur3PBORVVEkQcqqBMcpMmPOpcbKWFrmt97e7K28I4migd7M2Sz2SBPiYGUPlmyuDyIbrpAOyrlicdWbO38NiuKu1QtN0dF6DhPELeVGutFzDB+6kE94GXwJIGhRyWBOkGOQprtY5onk5W7OoHs5nxFLhW7hUgqSCsEEbgjUEehAoJWsgHfZeg4njbPc3WtsM+KKF7YBBtlSz3Z0jKzlCB0npRsCeawRRyGRjX/AAxggH5r28ha5nBMaLVwlgWtspW4oiSjaGPMaEeYpQaWieAyM0NEGwe0beC1cdVLduxZV1u5e8cshkf2jKF9DltqSDqJqx+goKnCl75HyObWw17LJ9SaVfCrwuW3wzNGYh7RMQLoGWCeQYaeoWobqCCnnaWytnZuAQe0bjxB1R7R3B3wRfi2kS3oQRKr4ojzJokHDkFGDZTC536iT5nTyQsg4m2lsfvbeizHitnceqmT6E9KsDesAbxUue3DyOk/S7fv/qsvGr4e/cZdVLGD5DQEewUkxJeSrMIwxQtad61W7Dr31y1d3gjvfIprmPkQPeKva3rC1w8fyszj1LHx/wAvjwXIN85i+zEkz5nWs/WHPn4rblGUM4AUtlsA3FddvjHoCBrV4aM4cFQ4nqywrClwgzVRdqa5rQW6Jnt66bUOZZsKAa0VZqpMhQhShCcfl+NBTD4woRvQdlMqDU5St1Gqg3FKd1B0QaoUlChQjTnZCVjUBCc1BQiNqhQlH5fjQpTrsf66UI5quhCY7D1NHAJiolSEN+yhqFDkaDslOxQberG/EVLd1Jg6UhJDlMYBFFG5+FB3QVZYcjYkSIMcxOx8qdhIDq5JXNBDb5qikG6Dsr8OxCvqeVXQn3HJJAM4VJqvgnRTaospSv/Z"/>
          <p:cNvSpPr>
            <a:spLocks noChangeAspect="1" noChangeArrowheads="1"/>
          </p:cNvSpPr>
          <p:nvPr/>
        </p:nvSpPr>
        <p:spPr bwMode="auto">
          <a:xfrm>
            <a:off x="0" y="-901700"/>
            <a:ext cx="2095500" cy="1390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AutoShape 12" descr="data:image/jpeg;base64,/9j/4AAQSkZJRgABAQAAAQABAAD/2wCEAAkGBxQTEhQUEhQUFBUVGBsbFxgVFhYXFRgXFxQXFxcYFxcYHCggGBolHRQWITEiJSkrLi8uFx8zODMsNygtLisBCgoKDg0OGxAQGzQkICUsLzAvLCwsLCwsLDQsLCwsLCwsLC0sLCwsLSwsLCwsLCwsLCwsLCwsLCwsLCwsLCwsLP/AABEIAJIA3AMBEQACEQEDEQH/xAAbAAACAwEBAQAAAAAAAAAAAAABAgADBAUGB//EAEYQAAIBAgQDBQILBQUIAwAAAAECEQADBBIhMQVBUQYTImFxgZEUMkJSU5KhscHR0hUzVHLwI2KTo8IHFkOCg9Ph8WOisv/EABsBAAIDAQEBAAAAAAAAAAAAAAACAQMEBQYH/8QAPxEAAQQABAIHBwIDCAEFAAAAAQACAxEEEiExQVEFE2FxgZGhFCIyUrHB0ULwI5LhFTNDU2JygvEWBiSisuL/2gAMAwEAAhEDEQA/APihoQpQhShCNCEKEKAVNIWvhdhXfK3OANQNSYGvtqmVxa3MFTM9zW5mrs8RTDWUNllcXgwJdQrDKRIUSw5Rr1FZ4ZcS8iQEZSNjz57FYYDiJXicOGStB281zhcw/wA699S0P9VbOsxP+n9+C15Z+TfNy6GN4xhXELZupqPiMikAT/dPXy2FUs9rbvIPX+izx4XFNPxA9hDj91hHEACO5F3NyzurjcfJCDXbnVjzI8VK6x4/claDC+qlrwBB8ySqbvE7pu97IDxl2AERFK2BgZkA0TDDR5MlGvNbO1DPcxN8nMy22YSBoqljlkgaD1qnBBscLRzCowLY2YdlaWPVc3hizetj++vn8oVolNRu7j9FpnNROPYfotvEOFXWuXWW2xXvHiBuAx1VdyOpGgquOZgY0E60FVDOzI0E60Ppz2WjgXDbsXS1u4oNpwpKMAWIEAaamqsRMz3dRo4HcKnGTMpmVwsOBOo4Wue/Br4j+yfXkBmYHoyjVTpzrQJo+a0+0wmxmHjp6nRdZOC3zgyvdOH78NlYZTk7o+LxbCSBNZfaY/abuwG+thYji4ji8wcC0Mqwb1saaLn3Oz+I+SgdfnKylPTNMTVxxUXE+hWr2yHnXgfwujxPhrMmHzMiLbtBXZmEBgxMQCSTB5Vmgna1z6F26wKWTDTta6ShdusCjsuaeC3BubQHJu9SD6az74rWMQzSrvuK1txkZIAu+4rVxfC22us3fW1Qxl1LEwijULtqDVWHe5sYaWn9kqrCyvbEG5Tfb3lYrWGCOpa5b8LA+FpmCDppVzpC9pDWnZaHyEtIDdwlvWEztmuAZjIIUldTOp9vKpAe0AVSlpdkFDZLhLYDghsxB2VWJ25VLg6RuUNUSHM0iqT2+FuSVCXWjYhGgbxIrSMNO4AhpR17askearTPYuAkMjqdiIYaaHWq3skjdThRTaSNrcFG7jbjGSzEnnO9aTiMQdS46pGxRNGUBYzWRaEKEKVIFoXt+zPZSy1gYjFtlRvijNlAE6EnfXpXFxnSErZuqgFkbrgY/pWZs/UYYWRuqO1/ZZLFtb+HYtbMBgTmidiG5j1qzo/pB8zzFKKcn6M6TkxDzDOKcn7E9mbd5Hv4j92pIUE5QY+MxbkBtS9I418ThHF8RR0r0lLC9sUHxH90r+13Zm3atricKYUESFMgSRDowOmtL0dj3yydRMNUnRfSckspgxA17fovHXMW5JJYsTuW8R9pNdcMYBS7rY2gUBSHwtvn/d+VHVM5eqjqW/L6ojHv9I3sYj7qMkY4KOpj4tCvwmNvknu3ukhSTDEwoHiOu2nMUrmRVqAkfFC0atA8lenGcQzAKczeVq2WMCZPhJY/lSnDRj4h6n8pDhIb94V/yP2KuxtzGWgrXC6qPCNVgmCNQNGMDczVcfs0lsbR8/6JY/ZZLa2ieO+iyNxu+f8AiuB0EAe4CKtGGi5fvzKs9lh5ff6lZbmJYsGLMWEQxYltNtd6tytHu1pyVoY0DKAK5Up8Kac2Zs3XMc3PnvzPvqcraoD9+SbK2qrTlQS275WcpZZEHKSJHQwdaWgdSpeGu1IHdySM39e2nJ0/f4Ukmkp9KhFlEVPio13UzUpJ3U5v3aBFHagmwNV3+Bdq7+Ftm3ZW1BbNL2wzToInpoK0RYl0YOiyy4ZkhzOOy5PEsc15y7xJ6CABqYA9tRNO6V1uVscTY201Th2OuWbi3LTFXWYIAMSIO/lVbH5DYUuYHDK7Zb27V4zMzd+4LDWIE/ZWo42caZlT7HD8q5uMxb3WL3GZ2O5bU6Vlkkc/3nm1cxjWCmilTmNQXHZTlBUNKmQoQiKEL6NbwRx3DLSWiA1sgEHQEpIIn2zXnutbhMe5z9ivKGZuA6Re+TUO80O0Vk4XhaWHOZyQNNhqWOvkKjBvGJxxkbsAmwEjcX0kZmaAC0nF5t8HtAaZ8k/8xJP3VZhqk6Sdfgnw1SdLOLuGybsWTe4dibTahc4HkCmaPfNL0h/Dxsbxx/KOlP4ePjkbxq/Mrz/BeI2ktIrWlZs8sxZASumgzT91dyWXEgkRuAFfLa6uLhkdI5zJK92gKJ1S43HO1xjaNu2hiFPckjQA65es07MZI2MB2p/2p4qawB9k9x/KrGMv/TWR7LP6aPbHdv8AKnzx/KfI/lXWeJYhTo9u8Tp3aqrFp00VFBNVzP69mR91vtSV0cMopwIHkuNxPGtdcsyohiIUZQIncdaeKINblBvvWiGIMblBvvWzi2Fud7fA7x0tOwJJZgoDELJPlP21VDIzI0mgXDx8VVDIzq2ONNLgPVc/CWczovzmA97AfjV0nusc7sKvldljc7sPoLWvH8OYPeZVPdpccTyADEadY02mKrjlaQ0E6kA0qop2lrQTqQD5hThOEDd7InLZdh5ERBomd1dXxNJsQ8sy2NyB53/RVY3hly0FLqVzbTEzEwQPimCDB61LZWPsNN15eCmOeKSw111+9OY7dluwfDDcwsohLm+F84FokyeQ1Gp0qqSYNn1OmW/Gws8k7WYn3nU3IT42OHFYMVwx0IBhpEqUOYMD0I3q5kjXCx60FpjmY9mbbvIBHeF2OIcGJTDmBbXuhnd/CM2ZtD1bbQSdayw4gB0g+LXQBYcPiml0gBzHNoBy7Fx7nC7oLL3bkrMwpI05yBqPOtTZoju4ea2txERFhw17dV0+M8Ii+4kWwSoQMfjHIuw9efnWfD4jNEKF864LHhMUHwtIF864an8LFw7BOt22XRgAylgwjnrvV0kjerdR1paZpGZHU7gqr+Ch2UsFaT4fbzPKoZJbQRspjktoI1CGAw5zrmgb8/Ix9tEj/dNImf7hpZ+7G06/ZVoNq3NdFPhreusagiPZUP8AhUONC10MNwRXRW7+ysiYLQR61rZhJHtDgW68ysr8WWOLchK5LVmW1LQhMKkKWi/RfS+OYx8Hw7Dix4S2UZgNRKFifU15rDRsxWMf1moC8jgom4zHyOl1Av6p8LiGxnC7hvasA3ijcpqretJKwYXHt6vYlRLG3B9JNEe1hY+JDvODWyNcgUn/AJWKn760QER9KOB439Fow1R9LOB439E/YQZMBirhGhzx5xbj7zHsqOlKdi4mDsU9K0/GxsHIfUr51NehzL050KhfzoCVTP51JKgWrcNdYHwEywK+Hcg7iBrBpHUR7yh+Uj3l1b+Lvr4rllVLaZ3skFiN5ZtztNUNjiecrX+GbbwWZsUTjla/wzbeCXinGme8HUyFEAMBBLIBckc5M+4URYZsbMvNNDhWRx5efnpssi8RdWzplUxHhVY01GhGmvOrerbVOBI7VZ1TSMrgSO1X8R4wz3zcUkDUKDBAU7gjaDvVcWHyRhh4fv6KuLDdXGIz4/vuVuA7Q3UuAsxKw3hUKu6kDYdSD7KV+EiLarXxSPwMTxoNe8/lYMJj7tvNkcjN8bQGSJ1Mg6+I6+Zq6SNsgAcNlofBHLQcNtuH0WpuNXWtXbbu75ymrMSFCFiQBykke6kGHbna9o2VXsrA9j2jYH7LLb4jeVci3XVeisQNfSnkije7M5oPgrHwRPdmc0E9oTY3iLXEtK2pt5vESSWzEHWekVEULWOJbxURQtic5zePBUXMS7ABncgbAsSB6A7bUwY0cPRWBjA7NQvuTY7GtdILRoqrp0UQKiNgYCAojYI25RzVGY09KSOAT4m8XZnbUsZNQAAKClrcopJbYggjQjY0EWKKCLFFAmppFKAxtQdUUEIoUpmoQhQhSpBpGy+g8A7QYa9hhh8ZAyAAFpysBsQRsRXn8XgsRFN12HN3y4LzGNwGKhxBnw2t+iPaXtDh7eG+C4QqwYEErOVQdTrzY1OCwU8k/X4ixSfAYDESTe0Yq9Nr4rF2G7SW7SvYxJHdsZUnVQT8ZT5Hf31d0ngXyOEsPxBaOl+j5JXiaLVw35ntC2dsO0tjuPg2EKlW0YoIULvA6k1T0dgJhN18+42Cp6N6Pm63rsRw2B3J5lcLg/GMPashblnvHzySAvxPDoC3t/rWu452Ka643NAriL1XTnwuJdLmY+m1t280vE+0Wa4TYREt6QrW0JBjWrsPNM2OpSCeeVWYaCRseWZ1u581mPH78ad2P+lb/TVxndyH8qv6tvAlPhe0l9DmORuUFFUa85QAg+2s+Jb7RHkdQHgD6qubDslZlJVHHONXMSwa5AA2VZyjqQCdzWfD4VkLabx4/wDSjDYOPDtysHiuffsMjFXBDLuOY91WtcHDMDor2uDwC03aRVJ0H9eVTsmOgsqy9h2RmVhBQlW8ipIP2igajRQCDsrMLgnuEhBMKzHUAQok6/hSvcGfF3JX+6LOxNeKpNsgTBA5GPupgddDqm3NDdWrg2NrvRqucJ55ipb7lpDIA/q+NX9khlYJOr41f2VV2yymGVlPQgg+40wIOoKYPaditt3hF0C3CF+9TOoQFjEkbDnp9tVCeM5tQMprdUjFRe9ZAymrJAWPuWmMrSOWUzI8uVW5mjUn1V2do3K24vgl5HZMjMV1JUErqAd+e/2GqWYiNwux5qlmKhLc2YeaowvDrjsqhWGYgSVMCTEny3p3SsaLJHmnfNG0WSPMKXuG3QWGQ+Ex09wOtQ2dhANqG4iNwBBQwuAd2CwV3gkQNifwqXShotTJM1jS5Umw3T86szA7J8zeCazhyTB00O/lrSuflGiVz6Gi6uC7JYu6ivbtSrbGR+dWhrzqBos0mPw8bi0uNjsK44InUSOlVlbCtmG4Y11C6AALO/PKMzR6AiqnytY8NPFUPnbG8NOt1t26LcnZa4WVS9sZjl32eFOQjeYYH31QccwC6PPZZj0nFRIBNa7cNdfRYrWFyl0dQWViuhMSDB2Goq5ztA4bLS6Qua1wJoi679U3EuI27qqEsLZI3Kkktp8qaIonsJLnF3elggljcXPkLr58Fjw2Ha4wRdWYgD1YgD7TVznBrS48Bfkr3uDWknhr5LvXuEJhXUXTbvI+cBvGqhrTZXXTWZIrC3EOnaSy2kVy1sWFgbiH4iM9XYIrTQ2CLBWLH44K0WGAXKNF1E682E1oijtpMg17VfFCHNJlGv75FUfta784+5f01Ps0PIev5TezQ8vr+Ux4xdgf2jc/m/lU+zwgbeh/KgYSE/p+v5Rt8YvTo5J6EBvbEb0pgh5fZN7LE0XVeP8AVX3cbdWDcsW5Oma5YALHnJI1OlQ2FhNMce4OVbcOxx9x57g7ZV3OPXmMkrr8bwLD6R4+tS3DxgZQFYMLGG5QNO9VJxNw+cLbUxGiLlEGdBETTOhY5uV1+aZ0DHNym/NXPx68TJYa7qFUK3XMI8XtpRhogKr1SjCRBtV6qLx++NmCyI0RBoeW21Bw0JFFt+JSnBQO+Jt+J/KA45eme8Jn5wVlH8qkQvsqThoT+n99+5U+xwEAZf333Z8U3+8WJgjvSAegUa9RApfZINy36/lL7Dhwby/X8pE47iAIF1/sJ95E/bQ7CwONlg9fypfg4HGywev5SYjjN9wA125HTNA+ymZh4Waho8kzMHAw2GC+7/tQ8ZvxHe3dNvFR7PDwYFHseHu+rH78FRex9x4z3HaNpYmI2p2RRsGjR5K1kETNGtA7gELmOuHe459WP51IjYP0jyQIYxs0eQVL3STJJJ6kmffTU3kmDQOCQuTuT75opqkNAUJqUVzQmo7lOy0WuIXVAC3HAGwDECrRNIBQKQxMJshVACROg51Sb4JnXWi6uDuuth+6LHU5xl0CkQYPIkATVDwwzDrPD+qyyNYZh1hA2rtNrdhsbjsyFUJYq2XwDYhczHzgLrVD4sJlcCdq4rM+DAhrmuOlixZ0q6HhZXGs2c5YsSpB+TESeXkK0vIZVLa9+WuOi6mA4Xhrr5Ee+zFfCAq6uBJkkaL5mqJZcRG0vc0AX2rNLPiY253NaBdb8FgXhl9C5FtwbJGcj5Jnw+2elaDPC4VmHvDTt5rS6eFwrMPesDt5rqcSs4m7ftJjQySDlgJtuxABgmd9ZrLC+COJzoCD5rJBJh4onvwxHDnw4fsLDxK33FzImoIBm4qFtZ6aAabTWvDTukYS6t1ogldMzM7nwuvVZRxB+ifUWtftL+zyWjIE37UudE+ov5VHXvUFgKP7Wu8iFPVVVT7wKre7rBTxYUGJhFEKY3i168ALtxnAMgGIB6iKzx4eKM2xteaWOCKM21tLFFXK5GKEKRQhSKEKRQhSKEKUIQihClCEDQhCKEKRQhChChoQhQhShCZt6NeCO5dDhvFjaUrlB1JBPIsmU6cxFUSwiR2a1mnw7ZX5gV1sP2udSCEjWXhyCxKounQQg0rNJ0cx494rHJ0Ux7SXHhXqfyuJiuIFrj3AFTOxbKoECa1sjDWBp1pdCOEMYGO1obq3gvEu4uFsocMrKykxKsNYPI0YmHrWAbEapMThxPGG3RGviuhc7TMXvNkUd8FGUsSq5GBWRHi0EVQME0hgJ+E/ZUNwLWhgJ+En1CPaDtO+Je2wQWzbDbHPJeJnMIjw6CKXCYFkDSCbBUYPo+PDtLHGwVxcTiWc5nMn0A+wAVsYxrBTVtYxrBTdlVTJ1KEKChCNCEaEKChCMUIRihCkUIQoQpFCEIoQhQhA0IUoQgRQhCKEIUIUoQhQhMw1pypAJNBKRSKCK0RoQpQhGhCIoQmVSdgT6a1BIG6ZrHONNFrt8G7J4rFIz2LYZUMNJAOaAYjc6Ee+pbkdu5Z8RiG4d2WXQ9y5y4NfprP1n/RV/VH5gmD9dkwwA+nsfWf9HnUGPTcJs/YfBX4PgxuOES/hyTPy3A0EkklOgpCytbCR0takFTGcINp2ttfw+ZTBi47CfIhINGW9SQpY8OFgKn4EPprH1rn6KjIOaa+xH4APp7H1rn/bqC3tUg1wTfs8fT2Pfc/RUZe1Bd2Jl4cv8RY/zP0UZO1Rm7Ex4cn8RZ/zP0U+QfMEZ3fKoOHp/EWvdc/TTCNvzhRnPylIcAn8Ra91z8qnqmH9YRn/ANBU+Ap9Pb9z/lR1LPnCnP8A6D5qs4VPpk+q1N1Ef+aPX8JQ53ypDhl+lT3NR1DB/iD1/CbO75UjWF+kX3H8qOqZ87fIozn5UptL88e40vVN+ceqMx+VIUHWo6tvzos8kuQdaMjT+pRZ5IMnnUFgGzkb8EsUhTBR96ZML4KMp0JnXakGppS9rmgFw3TNbIAMb7UuYWmdE9oDnCgdlecMVWWXfY/nSZwXaFbHYZ0MJMravjy71QRG9W8Fgc0g0VpwvD3uAlBMeYFVSTMj+IrdhOjMTimZ4m2O8K7D4O5nKAajeDoPUgikfNHlzWr8N0fi24gwhuoq9TQvtBAXRwOGvsGyXmtwxBEsNYE6T0A91UyYhjCABdrVH0DJjyXvOUt92iDarHZl/nr7jSHpBnIrR/4pL/mDyKf/AHZePjrueR5gflR/aLK2Kj/xaUf4g8iqsV2ddEZiymBMQdaaPHte7LSoxH/p2SFhkLwaHIrjgVvXn7tXthiED9TEfcfbDe6kzjNlVxgIhEvAmq+nnR8lUKdUq+5hyFRuTT7II/OkbIC7Kr5ICyNsl6OVUU16WqSDwV+Lw5RipMxzqmN+doctWLw5w8ronGyPVTC2C7ZQY8zTPdlFqcJhnYiURg12qhgakLOQRurbVgsrNPxY9tK5+Ugc1ohwxkifIDWWvG/wqYpwsyc2PCGnnEfjSB9uyq92HIw4nvTkqasIWUp7tqAD1E+nlUNdZpXzQGNrXE7+iqNOqE1xIpWutXTQmIgE3aSmVKLLQmc0tNJX3p7pKtGJeVQnofvqlgyuIHNbsXIZIonHkR5FNecstv2j7RFI0UXJsRI+SGHnrXgR+VvxsZbsEkysg8o5is8V5mXoF2MfkMc/Vut2ZljlXL7rlXj4jWxp91edxB/iuPatnBxNySTlUFjBj4tVYmsnadF0OhmZsSL+FoLjR002tbcHiAbV17k+JxOXQkbgemtUysIkawcuK6GFxEcmEnxGJs5ntBo1pw8NV2uHW4z6lvFMneCqxNc+d1kaL0+AjdFn1u3aXv8ACN/3sttZV0imWoKRVcR/dn1E+mYTV2G/vAsPSFCB17Gr7r19F4TJGh5V6EGwvmRBBIO408lub91HRQf8xgf/ANGqf8Tx+1rcR/7bL2A+RP5KxCr1hG66GIM2gOgQ/WDA/blrOwe/3rpzm8K1vyhh87B9cvmVnwqy6fzL94p3mmnutZMI0OnY0/MPV1FW4182Vuq/cSKSIZbC0Y9+ctl5t+5B+yXBXIznov4ipkF0EuCkLBI8bhv3CTGiLjev36/jUxm2BLjmZcTIO0nz1+60YE+GPnMR/wDSq5Pi7gtuB/usvzFw8ci59aBuuPuFqH7uP7s+5qo2eT2rqgXhgzmy/ULFNaN7XJBoXyWm+dPSPuqpnxBdLE6sI5ZfVZatK5o3Vl/7jH2UrRS1YjUdxr0VIp1kAsq3ehaCbVYTMwAiSeZge00xNC1mJA1KtxltkhWjToQd/SqxqbTDEdbE0cki3CVUD5Mmfd/4qQADZV4kc9rWs3br+/JbRiGfwqigtGYjnGvsrOWBnvE6BdEYyTE3FGwBzz73bl596rbBMXyjUtqCDKwec9Ks6xrWWVnkwMr8R1bdS42CNRXO0bLG0HBE5wV05EGDSuAko8tU0Ej8EH2LLw5mnCiLRwWMyZgyh1aJU6ajmKeaLrDmaaKTA432UOZIzM11WDzGy9DwPE94rtEeLYeSiBXKxjAwtaF7PoTFHFRvkdvm8tKXUBrCu4Uy1BSrNxj9xc/lrRhBczR2rldMg+xyEcivH4szD/OGv83yv6867rAQCF8/xJLj1vF2p7+KuRwCgOxQBp6En7t/ZVZv3iOavbIA5gOxZXnf31WR1IJUiCN/WrrsWFie0scWnhp5bretwAop+K9tVM7CZg+wxVNaWOBXUa8B8cbtnMa3z4+BAVGFUi6gIIOYSD5EVMhBY4jksuEY5mKY124e0Hz19UbbFrbDmviHWJ8Q+0H30H3Xg81Mbuuw7m8W6juPxDuGh70mGMC5/L/qFTJVt70uH/upf9v3CmJJKq0f3T6jafZRH7ri0qzEkytZKd9nd/8A0mt3CqrB+USPYoqMoLjfJQyV8cDHN+c/QKrELrI0BEj2/wDqpj1FHglxTAJQ5oprhYCc3MuTpl19CdaUNvN3q3rhF1JO2X7rPdSCR61ax1hY54+re5quJ8RHUD7qq4ArY5wM7mcwB481mFXFc4bhMTJIqAtLjb3NKrG/tplnGhpHNQpL6KR6EqtwmHzkgECBOtFquWTINUMw10jT7ZoV0JDWus7hWYF8rg6e3b20rxbaWjAuLJgRX/LZbnugXLQUhcsA6yB4pOtZ2tLmPJ1XWlkbHisO1mmWr1Gnvc+5ZsVd00+kc+zwj8DVzBr4D7rn4l+Uab9Y8/8A1Cz3LhOpj2UzRSxyzOlNuXa4Bj7dtGDtlJaee0DoPKsOMhfI4FoXp+gOkMNh4HMlfRLr48h2LrDjNj549zflWL2Ob5fou9/bvR/+aPI/hOOM2PpB7m/Ko9inq8vqFH9t4D/MHkfwqOJ8UstauKrgkroIP5Vbh8LK2RpcNL7Fh6S6Wwc2FfHG+yRpofwvN2Lggq2x59DyNdVwO43XjI3tNsfo0+h5/lHF7gSDCgGNROvOmboD3psVQytB2a3zFoKwb45iBAY+W0x5ae6lPuDRDHtkOV+h4Hh4p8efENQQFA015dedQwaUjFipAAboDXu5LRhbgYoxIDL8aTGYDYieekEelVyAtBbuCt2EeJpWSF1Obv28iO35lz8PdKkEbjyq9zbBC5cEhjcHN3H717OfYtdxVyuy7MBpOoOYGPTfWqQSSAeC6RbH1UkkfwuFAcje347FRhbwBIb4rb/gfUVY9t6hZMJM1hLH/C7Q/YjtB9LRxAhVEg6tt0MQfsqGm3HuVmKj6uFjDzdt27HxQsuCMp9h6Ghza94KIHtkaIneBS4n5I6LFSz9XelxTS3K124b+UAcw8x9oNFZNQlvr2ZdnD6JcQfEf65Cpj+EKMWf4zgP3oFN9f69akAtFBDv4pz8UjHWgBVSn+ISpvFMp31SGhId1HoUJaEKUIUFCEwqdEA9iM1Fo0UoQt+AXDkHv3uqZ07tFYR5ydDNTQ5pHF/6QFr+D4H6bE/4SfqqaHNLU3yjzR7jBRHf3xr9Cv6qnSqtT/E4tCfC2MAHU3L99knxBbQViI5MSQD6iloc1BzkaBYPg9n6c/4LfqqaHNPZ5KGxZ+nP+C36qKHNFnkiLFn6c/4L/qoytPFGvJH4Na/iB7bVz86MreaLdyR+CWv4lP8ADuD8Kmm81F/6UvwJP4m19W6P9FNkb8yMzhwQODX6e0fZd/7dHVB36h6/a1LXvGgBU+Bj6az/AJg+9KZuHHzt8yPqEdYQdQUnwKP+LZ+sfxFN7KPnb5/0S9dzDj4WlOFj5dv64pfZz8zf5lHWDkVWbJ6p9YVPs5+Zvmm60Hmh3J6j3io9mceIPcUdYEDbPl76XqHjT7qc9pINBhcEweRsgQaTIVGZQTUZSpBSxUIUbehCNy2RuCPWmc0t3ShwdskpUyNCEaEKUITKJMD+p2FG6OC6OF4FiLk93adoIB0CmSCQPFB5GrBE48FnfjIGbvVP7Pbmben/AM1kH7Xqepf8vqrOsj5f/FyP7OflkP8A1rJ/10dRIN2oEjTtp5qxeFXjskzyVrbE+gViTUGMjcKTI0auNKvHcOu2SovWntlhIzqVkDePeKQitaQ2RrxbDay1CdShCM0IUmooKbKFSi1JoUKE1NlCk0WpQmi0WeaWaLKizzUmoOqmzzQNChShRSlFnmilJqbKmkKhCJoQjcuE7kn1pnOLtyoDQNklKpXd7IcB+GYgWiSqAFnYbhRGgnmSaeJmc0sHSWN9jg6wCydAF6zifZTAXrV44C4TdsCWUMzBon52+x1Gk1f1TCPdOq40HSeNglYMW33HbEgA+n3XP7G9l8Pcw9zFY1mW0phQCQDG5OXXcwAKrjYHDMdlr6T6QnjnbhYB7/HS90O2HZ6xhRh8VhWa5YuHYmCGjMuViNjB3GmWh8YbTmqzo/GyYjPh59HgcqScQ7UtYIGBxTFWXx5kEhgdBL2+nrVj5yNGqMN0YyUE4qOjwo//AKXFudpb7ElmtsTuWsWDJ8/BVAc7kt7ej8O3Rt/zP/KRuNXCNVw5154bDnkOtujMcuycYVgOhP8AOfyq7nF3IgLZXzTD2EcejogIPpUBzuSYQNHM/wDIn6rPfu3LgzObjhdJYswWeUnb0oLid07WtaaAq+CopU6YqRuCOeojQ7H0oQDaBNCECKEA2oTQhCaEKTQhShCE0IUoQpQhChClCEKEKUIQoQmahCWhClCF7L/ZhxG3axRW4QouplBJgZpBAnlNXYc07VcPp/DSTYYFmpabPcvZ9jOyBwVy+z3FcOuVQuhyzJLee1aIostlcPpXpX2xkbWtqjr38lyuxuHT9k3RjWyYdmlSJzDUTEAz4hpoaWNvuEHZbekpX/2i32YW8BL/ALRLK/s7CfBSGwqNvJzHwkITMaatPmaWYfwwBsrOiJCcbL1+kh4d26+aVlXp1BUhCM6e38KkfB4pBuhNKnXfPEO4tWLZGdHts123MB+9fRpgwwVEgwYy0+1Dmsob1jnOG4NA8ljxPDf7a3bRiy3induYErcIUSOoJg/y1DtVeyT3CeIu1fj+Lrevk3gz2QzhMvhdLbHwBTzygCFbqetBOqrZGWRgN3VD8KPwhLOYMLrIFddmW6QFYA7b7dR5VHFMZB1ZfxAK6uIxi4246GFu5m+DmBldJJSy0cwAArecHlQddVmyuwwzD4T8XMHmPuPJYOzLZGu3gBNiyzqSAQHMKhg6Hc0N3uk+KPutj4OdRR4jaS9bbEWQEZSO/tAQqlpAuW5PxCRqORPSmrMLHklie6F4hfqD8LjqTXA9vI8e+lbwW/bs4drly2l3vbwtlWE/2SJmuZD8libia/3RQ2g3NSWdjpcR1YdlLW5h/uJIF8wK1CwcYwAtlXtt3lm7JtuRB0MFXXkykieWooNDuWjDzGUOa8U9tXXbxHYf6LqW0w6WLKXlUG+ru10Al08WW0RHyPCZWNc3lT+6GjMNTx5LG508k8j4nfBlAbwOluu9L7Vw8dg2tOVaJiQwMqynZlPQ1W9padVvglbK3M3uI+oXYxmDsnLYXwXkVTnJMXHZczI06KdRB2q90bPg2PP7LFFNN/fP1aTtyA0BXAe0wYoRDTBB5HaPfWdzS05TuugHCs16Lq8Uwlos62Jm2SrKxJLRoWU+s6VpfE0ktj4cFjgmlDQZq97Wxw7FybNvMQBzIH21mDSTS1uIDSVoxthQW7skqpjXf1q90bf07hVMLq97dZKzq8ImhCFCFKELsdmbmGF9Bi1zWiCG1YZSdmlSDAp4qvVY8eMQYCcOaePUeK96bdjhtm/cGJ797qZLK5gxjWIieok6bCtQDYxd2vNF8/SUkbDFlDT7xqlj7MPax3DjgWui1dQys8wGzAgcxyMUkdPZlWrpBsuCx4xbWZm1/wBqdtL9rC8PtYBLgu3JBaOQBzEnpJgAUPGVmVT0W2XFYx2Lc3KNavu0XzgmsgXpypNSoR5U2zVAGtq7BMgdTcUsk+IAwYIjQ9RuPSoCh95fd3V3F8Ur3PBORVVEkQcqqBMcpMmPOpcbKWFrmt97e7K28I4migd7M2Sz2SBPiYGUPlmyuDyIbrpAOyrlicdWbO38NiuKu1QtN0dF6DhPELeVGutFzDB+6kE94GXwJIGhRyWBOkGOQprtY5onk5W7OoHs5nxFLhW7hUgqSCsEEbgjUEehAoJWsgHfZeg4njbPc3WtsM+KKF7YBBtlSz3Z0jKzlCB0npRsCeawRRyGRjX/AAxggH5r28ha5nBMaLVwlgWtspW4oiSjaGPMaEeYpQaWieAyM0NEGwe0beC1cdVLduxZV1u5e8cshkf2jKF9DltqSDqJqx+goKnCl75HyObWw17LJ9SaVfCrwuW3wzNGYh7RMQLoGWCeQYaeoWobqCCnnaWytnZuAQe0bjxB1R7R3B3wRfi2kS3oQRKr4ojzJokHDkFGDZTC536iT5nTyQsg4m2lsfvbeizHitnceqmT6E9KsDesAbxUue3DyOk/S7fv/qsvGr4e/cZdVLGD5DQEewUkxJeSrMIwxQtad61W7Dr31y1d3gjvfIprmPkQPeKva3rC1w8fyszj1LHx/wAvjwXIN85i+zEkz5nWs/WHPn4rblGUM4AUtlsA3FddvjHoCBrV4aM4cFQ4nqywrClwgzVRdqa5rQW6Jnt66bUOZZsKAa0VZqpMhQhShCcfl+NBTD4woRvQdlMqDU5St1Gqg3FKd1B0QaoUlChQjTnZCVjUBCc1BQiNqhQlH5fjQpTrsf66UI5quhCY7D1NHAJiolSEN+yhqFDkaDslOxQberG/EVLd1Jg6UhJDlMYBFFG5+FB3QVZYcjYkSIMcxOx8qdhIDq5JXNBDb5qikG6Dsr8OxCvqeVXQn3HJJAM4VJqvgnRTaospSv/Z"/>
          <p:cNvSpPr>
            <a:spLocks noChangeAspect="1" noChangeArrowheads="1"/>
          </p:cNvSpPr>
          <p:nvPr/>
        </p:nvSpPr>
        <p:spPr bwMode="auto">
          <a:xfrm>
            <a:off x="0" y="-901700"/>
            <a:ext cx="2095500" cy="1390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AutoShape 14" descr="data:image/jpeg;base64,/9j/4AAQSkZJRgABAQAAAQABAAD/2wCEAAkGBxQTEhQUEhQUFBUVGBsbFxgVFhYXFRgXFxQXFxcYFxcYHCggGBolHRQWITEiJSkrLi8uFx8zODMsNygtLisBCgoKDg0OGxAQGzQkICUsLzAvLCwsLCwsLDQsLCwsLCwsLC0sLCwsLSwsLCwsLCwsLCwsLCwsLCwsLCwsLCwsLP/AABEIAJIA3AMBEQACEQEDEQH/xAAbAAACAwEBAQAAAAAAAAAAAAABAgADBAUGB//EAEYQAAIBAgQDBQILBQUIAwAAAAECEQADBBIhMQVBUQYTImFxgZEUMkJSU5KhscHR0hUzVHLwI2KTo8IHFkOCg9Ph8WOisv/EABsBAAIDAQEBAAAAAAAAAAAAAAACAQMEBQYH/8QAPxEAAQQABAIHBwIDCAEFAAAAAQACAxEEEiExQVEFE2FxgZGhFCIyUrHB0ULwI5LhFTNDU2JygvEWBiSisuL/2gAMAwEAAhEDEQA/APihoQpQhShCNCEKEKAVNIWvhdhXfK3OANQNSYGvtqmVxa3MFTM9zW5mrs8RTDWUNllcXgwJdQrDKRIUSw5Rr1FZ4ZcS8iQEZSNjz57FYYDiJXicOGStB281zhcw/wA699S0P9VbOsxP+n9+C15Z+TfNy6GN4xhXELZupqPiMikAT/dPXy2FUs9rbvIPX+izx4XFNPxA9hDj91hHEACO5F3NyzurjcfJCDXbnVjzI8VK6x4/claDC+qlrwBB8ySqbvE7pu97IDxl2AERFK2BgZkA0TDDR5MlGvNbO1DPcxN8nMy22YSBoqljlkgaD1qnBBscLRzCowLY2YdlaWPVc3hizetj++vn8oVolNRu7j9FpnNROPYfotvEOFXWuXWW2xXvHiBuAx1VdyOpGgquOZgY0E60FVDOzI0E60Ppz2WjgXDbsXS1u4oNpwpKMAWIEAaamqsRMz3dRo4HcKnGTMpmVwsOBOo4Wue/Br4j+yfXkBmYHoyjVTpzrQJo+a0+0wmxmHjp6nRdZOC3zgyvdOH78NlYZTk7o+LxbCSBNZfaY/abuwG+thYji4ji8wcC0Mqwb1saaLn3Oz+I+SgdfnKylPTNMTVxxUXE+hWr2yHnXgfwujxPhrMmHzMiLbtBXZmEBgxMQCSTB5Vmgna1z6F26wKWTDTta6ShdusCjsuaeC3BubQHJu9SD6az74rWMQzSrvuK1txkZIAu+4rVxfC22us3fW1Qxl1LEwijULtqDVWHe5sYaWn9kqrCyvbEG5Tfb3lYrWGCOpa5b8LA+FpmCDppVzpC9pDWnZaHyEtIDdwlvWEztmuAZjIIUldTOp9vKpAe0AVSlpdkFDZLhLYDghsxB2VWJ25VLg6RuUNUSHM0iqT2+FuSVCXWjYhGgbxIrSMNO4AhpR17askearTPYuAkMjqdiIYaaHWq3skjdThRTaSNrcFG7jbjGSzEnnO9aTiMQdS46pGxRNGUBYzWRaEKEKVIFoXt+zPZSy1gYjFtlRvijNlAE6EnfXpXFxnSErZuqgFkbrgY/pWZs/UYYWRuqO1/ZZLFtb+HYtbMBgTmidiG5j1qzo/pB8zzFKKcn6M6TkxDzDOKcn7E9mbd5Hv4j92pIUE5QY+MxbkBtS9I418ThHF8RR0r0lLC9sUHxH90r+13Zm3atricKYUESFMgSRDowOmtL0dj3yydRMNUnRfSckspgxA17fovHXMW5JJYsTuW8R9pNdcMYBS7rY2gUBSHwtvn/d+VHVM5eqjqW/L6ojHv9I3sYj7qMkY4KOpj4tCvwmNvknu3ukhSTDEwoHiOu2nMUrmRVqAkfFC0atA8lenGcQzAKczeVq2WMCZPhJY/lSnDRj4h6n8pDhIb94V/yP2KuxtzGWgrXC6qPCNVgmCNQNGMDczVcfs0lsbR8/6JY/ZZLa2ieO+iyNxu+f8AiuB0EAe4CKtGGi5fvzKs9lh5ff6lZbmJYsGLMWEQxYltNtd6tytHu1pyVoY0DKAK5Up8Kac2Zs3XMc3PnvzPvqcraoD9+SbK2qrTlQS275WcpZZEHKSJHQwdaWgdSpeGu1IHdySM39e2nJ0/f4Ukmkp9KhFlEVPio13UzUpJ3U5v3aBFHagmwNV3+Bdq7+Ftm3ZW1BbNL2wzToInpoK0RYl0YOiyy4ZkhzOOy5PEsc15y7xJ6CABqYA9tRNO6V1uVscTY201Th2OuWbi3LTFXWYIAMSIO/lVbH5DYUuYHDK7Zb27V4zMzd+4LDWIE/ZWo42caZlT7HD8q5uMxb3WL3GZ2O5bU6Vlkkc/3nm1cxjWCmilTmNQXHZTlBUNKmQoQiKEL6NbwRx3DLSWiA1sgEHQEpIIn2zXnutbhMe5z9ivKGZuA6Re+TUO80O0Vk4XhaWHOZyQNNhqWOvkKjBvGJxxkbsAmwEjcX0kZmaAC0nF5t8HtAaZ8k/8xJP3VZhqk6Sdfgnw1SdLOLuGybsWTe4dibTahc4HkCmaPfNL0h/Dxsbxx/KOlP4ePjkbxq/Mrz/BeI2ktIrWlZs8sxZASumgzT91dyWXEgkRuAFfLa6uLhkdI5zJK92gKJ1S43HO1xjaNu2hiFPckjQA65es07MZI2MB2p/2p4qawB9k9x/KrGMv/TWR7LP6aPbHdv8AKnzx/KfI/lXWeJYhTo9u8Tp3aqrFp00VFBNVzP69mR91vtSV0cMopwIHkuNxPGtdcsyohiIUZQIncdaeKINblBvvWiGIMblBvvWzi2Fud7fA7x0tOwJJZgoDELJPlP21VDIzI0mgXDx8VVDIzq2ONNLgPVc/CWczovzmA97AfjV0nusc7sKvldljc7sPoLWvH8OYPeZVPdpccTyADEadY02mKrjlaQ0E6kA0qop2lrQTqQD5hThOEDd7InLZdh5ERBomd1dXxNJsQ8sy2NyB53/RVY3hly0FLqVzbTEzEwQPimCDB61LZWPsNN15eCmOeKSw111+9OY7dluwfDDcwsohLm+F84FokyeQ1Gp0qqSYNn1OmW/Gws8k7WYn3nU3IT42OHFYMVwx0IBhpEqUOYMD0I3q5kjXCx60FpjmY9mbbvIBHeF2OIcGJTDmBbXuhnd/CM2ZtD1bbQSdayw4gB0g+LXQBYcPiml0gBzHNoBy7Fx7nC7oLL3bkrMwpI05yBqPOtTZoju4ea2txERFhw17dV0+M8Ii+4kWwSoQMfjHIuw9efnWfD4jNEKF864LHhMUHwtIF864an8LFw7BOt22XRgAylgwjnrvV0kjerdR1paZpGZHU7gqr+Ch2UsFaT4fbzPKoZJbQRspjktoI1CGAw5zrmgb8/Ix9tEj/dNImf7hpZ+7G06/ZVoNq3NdFPhreusagiPZUP8AhUONC10MNwRXRW7+ysiYLQR61rZhJHtDgW68ysr8WWOLchK5LVmW1LQhMKkKWi/RfS+OYx8Hw7Dix4S2UZgNRKFifU15rDRsxWMf1moC8jgom4zHyOl1Av6p8LiGxnC7hvasA3ijcpqretJKwYXHt6vYlRLG3B9JNEe1hY+JDvODWyNcgUn/AJWKn760QER9KOB439Fow1R9LOB439E/YQZMBirhGhzx5xbj7zHsqOlKdi4mDsU9K0/GxsHIfUr51NehzL050KhfzoCVTP51JKgWrcNdYHwEywK+Hcg7iBrBpHUR7yh+Uj3l1b+Lvr4rllVLaZ3skFiN5ZtztNUNjiecrX+GbbwWZsUTjla/wzbeCXinGme8HUyFEAMBBLIBckc5M+4URYZsbMvNNDhWRx5efnpssi8RdWzplUxHhVY01GhGmvOrerbVOBI7VZ1TSMrgSO1X8R4wz3zcUkDUKDBAU7gjaDvVcWHyRhh4fv6KuLDdXGIz4/vuVuA7Q3UuAsxKw3hUKu6kDYdSD7KV+EiLarXxSPwMTxoNe8/lYMJj7tvNkcjN8bQGSJ1Mg6+I6+Zq6SNsgAcNlofBHLQcNtuH0WpuNXWtXbbu75ymrMSFCFiQBykke6kGHbna9o2VXsrA9j2jYH7LLb4jeVci3XVeisQNfSnkije7M5oPgrHwRPdmc0E9oTY3iLXEtK2pt5vESSWzEHWekVEULWOJbxURQtic5zePBUXMS7ABncgbAsSB6A7bUwY0cPRWBjA7NQvuTY7GtdILRoqrp0UQKiNgYCAojYI25RzVGY09KSOAT4m8XZnbUsZNQAAKClrcopJbYggjQjY0EWKKCLFFAmppFKAxtQdUUEIoUpmoQhQhSpBpGy+g8A7QYa9hhh8ZAyAAFpysBsQRsRXn8XgsRFN12HN3y4LzGNwGKhxBnw2t+iPaXtDh7eG+C4QqwYEErOVQdTrzY1OCwU8k/X4ixSfAYDESTe0Yq9Nr4rF2G7SW7SvYxJHdsZUnVQT8ZT5Hf31d0ngXyOEsPxBaOl+j5JXiaLVw35ntC2dsO0tjuPg2EKlW0YoIULvA6k1T0dgJhN18+42Cp6N6Pm63rsRw2B3J5lcLg/GMPashblnvHzySAvxPDoC3t/rWu452Ka643NAriL1XTnwuJdLmY+m1t280vE+0Wa4TYREt6QrW0JBjWrsPNM2OpSCeeVWYaCRseWZ1u581mPH78ad2P+lb/TVxndyH8qv6tvAlPhe0l9DmORuUFFUa85QAg+2s+Jb7RHkdQHgD6qubDslZlJVHHONXMSwa5AA2VZyjqQCdzWfD4VkLabx4/wDSjDYOPDtysHiuffsMjFXBDLuOY91WtcHDMDor2uDwC03aRVJ0H9eVTsmOgsqy9h2RmVhBQlW8ipIP2igajRQCDsrMLgnuEhBMKzHUAQok6/hSvcGfF3JX+6LOxNeKpNsgTBA5GPupgddDqm3NDdWrg2NrvRqucJ55ipb7lpDIA/q+NX9khlYJOr41f2VV2yymGVlPQgg+40wIOoKYPaditt3hF0C3CF+9TOoQFjEkbDnp9tVCeM5tQMprdUjFRe9ZAymrJAWPuWmMrSOWUzI8uVW5mjUn1V2do3K24vgl5HZMjMV1JUErqAd+e/2GqWYiNwux5qlmKhLc2YeaowvDrjsqhWGYgSVMCTEny3p3SsaLJHmnfNG0WSPMKXuG3QWGQ+Ex09wOtQ2dhANqG4iNwBBQwuAd2CwV3gkQNifwqXShotTJM1jS5Umw3T86szA7J8zeCazhyTB00O/lrSuflGiVz6Gi6uC7JYu6ivbtSrbGR+dWhrzqBos0mPw8bi0uNjsK44InUSOlVlbCtmG4Y11C6AALO/PKMzR6AiqnytY8NPFUPnbG8NOt1t26LcnZa4WVS9sZjl32eFOQjeYYH31QccwC6PPZZj0nFRIBNa7cNdfRYrWFyl0dQWViuhMSDB2Goq5ztA4bLS6Qua1wJoi679U3EuI27qqEsLZI3Kkktp8qaIonsJLnF3elggljcXPkLr58Fjw2Ha4wRdWYgD1YgD7TVznBrS48Bfkr3uDWknhr5LvXuEJhXUXTbvI+cBvGqhrTZXXTWZIrC3EOnaSy2kVy1sWFgbiH4iM9XYIrTQ2CLBWLH44K0WGAXKNF1E682E1oijtpMg17VfFCHNJlGv75FUfta784+5f01Ps0PIev5TezQ8vr+Ux4xdgf2jc/m/lU+zwgbeh/KgYSE/p+v5Rt8YvTo5J6EBvbEb0pgh5fZN7LE0XVeP8AVX3cbdWDcsW5Oma5YALHnJI1OlQ2FhNMce4OVbcOxx9x57g7ZV3OPXmMkrr8bwLD6R4+tS3DxgZQFYMLGG5QNO9VJxNw+cLbUxGiLlEGdBETTOhY5uV1+aZ0DHNym/NXPx68TJYa7qFUK3XMI8XtpRhogKr1SjCRBtV6qLx++NmCyI0RBoeW21Bw0JFFt+JSnBQO+Jt+J/KA45eme8Jn5wVlH8qkQvsqThoT+n99+5U+xwEAZf333Z8U3+8WJgjvSAegUa9RApfZINy36/lL7Dhwby/X8pE47iAIF1/sJ95E/bQ7CwONlg9fypfg4HGywev5SYjjN9wA125HTNA+ymZh4Waho8kzMHAw2GC+7/tQ8ZvxHe3dNvFR7PDwYFHseHu+rH78FRex9x4z3HaNpYmI2p2RRsGjR5K1kETNGtA7gELmOuHe459WP51IjYP0jyQIYxs0eQVL3STJJJ6kmffTU3kmDQOCQuTuT75opqkNAUJqUVzQmo7lOy0WuIXVAC3HAGwDECrRNIBQKQxMJshVACROg51Sb4JnXWi6uDuuth+6LHU5xl0CkQYPIkATVDwwzDrPD+qyyNYZh1hA2rtNrdhsbjsyFUJYq2XwDYhczHzgLrVD4sJlcCdq4rM+DAhrmuOlixZ0q6HhZXGs2c5YsSpB+TESeXkK0vIZVLa9+WuOi6mA4Xhrr5Ee+zFfCAq6uBJkkaL5mqJZcRG0vc0AX2rNLPiY253NaBdb8FgXhl9C5FtwbJGcj5Jnw+2elaDPC4VmHvDTt5rS6eFwrMPesDt5rqcSs4m7ftJjQySDlgJtuxABgmd9ZrLC+COJzoCD5rJBJh4onvwxHDnw4fsLDxK33FzImoIBm4qFtZ6aAabTWvDTukYS6t1ogldMzM7nwuvVZRxB+ifUWtftL+zyWjIE37UudE+ov5VHXvUFgKP7Wu8iFPVVVT7wKre7rBTxYUGJhFEKY3i168ALtxnAMgGIB6iKzx4eKM2xteaWOCKM21tLFFXK5GKEKRQhSKEKRQhSKEKUIQihClCEDQhCKEKRQhChChoQhQhShCZt6NeCO5dDhvFjaUrlB1JBPIsmU6cxFUSwiR2a1mnw7ZX5gV1sP2udSCEjWXhyCxKounQQg0rNJ0cx494rHJ0Ux7SXHhXqfyuJiuIFrj3AFTOxbKoECa1sjDWBp1pdCOEMYGO1obq3gvEu4uFsocMrKykxKsNYPI0YmHrWAbEapMThxPGG3RGviuhc7TMXvNkUd8FGUsSq5GBWRHi0EVQME0hgJ+E/ZUNwLWhgJ+En1CPaDtO+Je2wQWzbDbHPJeJnMIjw6CKXCYFkDSCbBUYPo+PDtLHGwVxcTiWc5nMn0A+wAVsYxrBTVtYxrBTdlVTJ1KEKChCNCEaEKChCMUIRihCkUIQoQpFCEIoQhQhA0IUoQgRQhCKEIUIUoQhQhMw1pypAJNBKRSKCK0RoQpQhGhCIoQmVSdgT6a1BIG6ZrHONNFrt8G7J4rFIz2LYZUMNJAOaAYjc6Ee+pbkdu5Z8RiG4d2WXQ9y5y4NfprP1n/RV/VH5gmD9dkwwA+nsfWf9HnUGPTcJs/YfBX4PgxuOES/hyTPy3A0EkklOgpCytbCR0takFTGcINp2ttfw+ZTBi47CfIhINGW9SQpY8OFgKn4EPprH1rn6KjIOaa+xH4APp7H1rn/bqC3tUg1wTfs8fT2Pfc/RUZe1Bd2Jl4cv8RY/zP0UZO1Rm7Ex4cn8RZ/zP0U+QfMEZ3fKoOHp/EWvdc/TTCNvzhRnPylIcAn8Ra91z8qnqmH9YRn/ANBU+Ap9Pb9z/lR1LPnCnP8A6D5qs4VPpk+q1N1Ef+aPX8JQ53ypDhl+lT3NR1DB/iD1/CbO75UjWF+kX3H8qOqZ87fIozn5UptL88e40vVN+ceqMx+VIUHWo6tvzos8kuQdaMjT+pRZ5IMnnUFgGzkb8EsUhTBR96ZML4KMp0JnXakGppS9rmgFw3TNbIAMb7UuYWmdE9oDnCgdlecMVWWXfY/nSZwXaFbHYZ0MJMravjy71QRG9W8Fgc0g0VpwvD3uAlBMeYFVSTMj+IrdhOjMTimZ4m2O8K7D4O5nKAajeDoPUgikfNHlzWr8N0fi24gwhuoq9TQvtBAXRwOGvsGyXmtwxBEsNYE6T0A91UyYhjCABdrVH0DJjyXvOUt92iDarHZl/nr7jSHpBnIrR/4pL/mDyKf/AHZePjrueR5gflR/aLK2Kj/xaUf4g8iqsV2ddEZiymBMQdaaPHte7LSoxH/p2SFhkLwaHIrjgVvXn7tXthiED9TEfcfbDe6kzjNlVxgIhEvAmq+nnR8lUKdUq+5hyFRuTT7II/OkbIC7Kr5ICyNsl6OVUU16WqSDwV+Lw5RipMxzqmN+doctWLw5w8ronGyPVTC2C7ZQY8zTPdlFqcJhnYiURg12qhgakLOQRurbVgsrNPxY9tK5+Ugc1ohwxkifIDWWvG/wqYpwsyc2PCGnnEfjSB9uyq92HIw4nvTkqasIWUp7tqAD1E+nlUNdZpXzQGNrXE7+iqNOqE1xIpWutXTQmIgE3aSmVKLLQmc0tNJX3p7pKtGJeVQnofvqlgyuIHNbsXIZIonHkR5FNecstv2j7RFI0UXJsRI+SGHnrXgR+VvxsZbsEkysg8o5is8V5mXoF2MfkMc/Vut2ZljlXL7rlXj4jWxp91edxB/iuPatnBxNySTlUFjBj4tVYmsnadF0OhmZsSL+FoLjR002tbcHiAbV17k+JxOXQkbgemtUysIkawcuK6GFxEcmEnxGJs5ntBo1pw8NV2uHW4z6lvFMneCqxNc+d1kaL0+AjdFn1u3aXv8ACN/3sttZV0imWoKRVcR/dn1E+mYTV2G/vAsPSFCB17Gr7r19F4TJGh5V6EGwvmRBBIO408lub91HRQf8xgf/ANGqf8Tx+1rcR/7bL2A+RP5KxCr1hG66GIM2gOgQ/WDA/blrOwe/3rpzm8K1vyhh87B9cvmVnwqy6fzL94p3mmnutZMI0OnY0/MPV1FW4182Vuq/cSKSIZbC0Y9+ctl5t+5B+yXBXIznov4ipkF0EuCkLBI8bhv3CTGiLjev36/jUxm2BLjmZcTIO0nz1+60YE+GPnMR/wDSq5Pi7gtuB/usvzFw8ci59aBuuPuFqH7uP7s+5qo2eT2rqgXhgzmy/ULFNaN7XJBoXyWm+dPSPuqpnxBdLE6sI5ZfVZatK5o3Vl/7jH2UrRS1YjUdxr0VIp1kAsq3ehaCbVYTMwAiSeZge00xNC1mJA1KtxltkhWjToQd/SqxqbTDEdbE0cki3CVUD5Mmfd/4qQADZV4kc9rWs3br+/JbRiGfwqigtGYjnGvsrOWBnvE6BdEYyTE3FGwBzz73bl596rbBMXyjUtqCDKwec9Ks6xrWWVnkwMr8R1bdS42CNRXO0bLG0HBE5wV05EGDSuAko8tU0Ej8EH2LLw5mnCiLRwWMyZgyh1aJU6ajmKeaLrDmaaKTA432UOZIzM11WDzGy9DwPE94rtEeLYeSiBXKxjAwtaF7PoTFHFRvkdvm8tKXUBrCu4Uy1BSrNxj9xc/lrRhBczR2rldMg+xyEcivH4szD/OGv83yv6867rAQCF8/xJLj1vF2p7+KuRwCgOxQBp6En7t/ZVZv3iOavbIA5gOxZXnf31WR1IJUiCN/WrrsWFie0scWnhp5bretwAop+K9tVM7CZg+wxVNaWOBXUa8B8cbtnMa3z4+BAVGFUi6gIIOYSD5EVMhBY4jksuEY5mKY124e0Hz19UbbFrbDmviHWJ8Q+0H30H3Xg81Mbuuw7m8W6juPxDuGh70mGMC5/L/qFTJVt70uH/upf9v3CmJJKq0f3T6jafZRH7ri0qzEkytZKd9nd/8A0mt3CqrB+USPYoqMoLjfJQyV8cDHN+c/QKrELrI0BEj2/wDqpj1FHglxTAJQ5oprhYCc3MuTpl19CdaUNvN3q3rhF1JO2X7rPdSCR61ax1hY54+re5quJ8RHUD7qq4ArY5wM7mcwB481mFXFc4bhMTJIqAtLjb3NKrG/tplnGhpHNQpL6KR6EqtwmHzkgECBOtFquWTINUMw10jT7ZoV0JDWus7hWYF8rg6e3b20rxbaWjAuLJgRX/LZbnugXLQUhcsA6yB4pOtZ2tLmPJ1XWlkbHisO1mmWr1Gnvc+5ZsVd00+kc+zwj8DVzBr4D7rn4l+Uab9Y8/8A1Cz3LhOpj2UzRSxyzOlNuXa4Bj7dtGDtlJaee0DoPKsOMhfI4FoXp+gOkMNh4HMlfRLr48h2LrDjNj549zflWL2Ob5fou9/bvR/+aPI/hOOM2PpB7m/Ko9inq8vqFH9t4D/MHkfwqOJ8UstauKrgkroIP5Vbh8LK2RpcNL7Fh6S6Wwc2FfHG+yRpofwvN2Lggq2x59DyNdVwO43XjI3tNsfo0+h5/lHF7gSDCgGNROvOmboD3psVQytB2a3zFoKwb45iBAY+W0x5ae6lPuDRDHtkOV+h4Hh4p8efENQQFA015dedQwaUjFipAAboDXu5LRhbgYoxIDL8aTGYDYieekEelVyAtBbuCt2EeJpWSF1Obv28iO35lz8PdKkEbjyq9zbBC5cEhjcHN3H717OfYtdxVyuy7MBpOoOYGPTfWqQSSAeC6RbH1UkkfwuFAcje347FRhbwBIb4rb/gfUVY9t6hZMJM1hLH/C7Q/YjtB9LRxAhVEg6tt0MQfsqGm3HuVmKj6uFjDzdt27HxQsuCMp9h6Ghza94KIHtkaIneBS4n5I6LFSz9XelxTS3K124b+UAcw8x9oNFZNQlvr2ZdnD6JcQfEf65Cpj+EKMWf4zgP3oFN9f69akAtFBDv4pz8UjHWgBVSn+ISpvFMp31SGhId1HoUJaEKUIUFCEwqdEA9iM1Fo0UoQt+AXDkHv3uqZ07tFYR5ydDNTQ5pHF/6QFr+D4H6bE/4SfqqaHNLU3yjzR7jBRHf3xr9Cv6qnSqtT/E4tCfC2MAHU3L99knxBbQViI5MSQD6iloc1BzkaBYPg9n6c/4LfqqaHNPZ5KGxZ+nP+C36qKHNFnkiLFn6c/4L/qoytPFGvJH4Na/iB7bVz86MreaLdyR+CWv4lP8ADuD8Kmm81F/6UvwJP4m19W6P9FNkb8yMzhwQODX6e0fZd/7dHVB36h6/a1LXvGgBU+Bj6az/AJg+9KZuHHzt8yPqEdYQdQUnwKP+LZ+sfxFN7KPnb5/0S9dzDj4WlOFj5dv64pfZz8zf5lHWDkVWbJ6p9YVPs5+Zvmm60Hmh3J6j3io9mceIPcUdYEDbPl76XqHjT7qc9pINBhcEweRsgQaTIVGZQTUZSpBSxUIUbehCNy2RuCPWmc0t3ShwdskpUyNCEaEKUITKJMD+p2FG6OC6OF4FiLk93adoIB0CmSCQPFB5GrBE48FnfjIGbvVP7Pbmben/AM1kH7Xqepf8vqrOsj5f/FyP7OflkP8A1rJ/10dRIN2oEjTtp5qxeFXjskzyVrbE+gViTUGMjcKTI0auNKvHcOu2SovWntlhIzqVkDePeKQitaQ2RrxbDay1CdShCM0IUmooKbKFSi1JoUKE1NlCk0WpQmi0WeaWaLKizzUmoOqmzzQNChShRSlFnmilJqbKmkKhCJoQjcuE7kn1pnOLtyoDQNklKpXd7IcB+GYgWiSqAFnYbhRGgnmSaeJmc0sHSWN9jg6wCydAF6zifZTAXrV44C4TdsCWUMzBon52+x1Gk1f1TCPdOq40HSeNglYMW33HbEgA+n3XP7G9l8Pcw9zFY1mW0phQCQDG5OXXcwAKrjYHDMdlr6T6QnjnbhYB7/HS90O2HZ6xhRh8VhWa5YuHYmCGjMuViNjB3GmWh8YbTmqzo/GyYjPh59HgcqScQ7UtYIGBxTFWXx5kEhgdBL2+nrVj5yNGqMN0YyUE4qOjwo//AKXFudpb7ElmtsTuWsWDJ8/BVAc7kt7ej8O3Rt/zP/KRuNXCNVw5154bDnkOtujMcuycYVgOhP8AOfyq7nF3IgLZXzTD2EcejogIPpUBzuSYQNHM/wDIn6rPfu3LgzObjhdJYswWeUnb0oLid07WtaaAq+CopU6YqRuCOeojQ7H0oQDaBNCECKEA2oTQhCaEKTQhShCE0IUoQpQhChClCEKEKUIQoQmahCWhClCF7L/ZhxG3axRW4QouplBJgZpBAnlNXYc07VcPp/DSTYYFmpabPcvZ9jOyBwVy+z3FcOuVQuhyzJLee1aIostlcPpXpX2xkbWtqjr38lyuxuHT9k3RjWyYdmlSJzDUTEAz4hpoaWNvuEHZbekpX/2i32YW8BL/ALRLK/s7CfBSGwqNvJzHwkITMaatPmaWYfwwBsrOiJCcbL1+kh4d26+aVlXp1BUhCM6e38KkfB4pBuhNKnXfPEO4tWLZGdHts123MB+9fRpgwwVEgwYy0+1Dmsob1jnOG4NA8ljxPDf7a3bRiy3induYErcIUSOoJg/y1DtVeyT3CeIu1fj+Lrevk3gz2QzhMvhdLbHwBTzygCFbqetBOqrZGWRgN3VD8KPwhLOYMLrIFddmW6QFYA7b7dR5VHFMZB1ZfxAK6uIxi4246GFu5m+DmBldJJSy0cwAArecHlQddVmyuwwzD4T8XMHmPuPJYOzLZGu3gBNiyzqSAQHMKhg6Hc0N3uk+KPutj4OdRR4jaS9bbEWQEZSO/tAQqlpAuW5PxCRqORPSmrMLHklie6F4hfqD8LjqTXA9vI8e+lbwW/bs4drly2l3vbwtlWE/2SJmuZD8libia/3RQ2g3NSWdjpcR1YdlLW5h/uJIF8wK1CwcYwAtlXtt3lm7JtuRB0MFXXkykieWooNDuWjDzGUOa8U9tXXbxHYf6LqW0w6WLKXlUG+ru10Al08WW0RHyPCZWNc3lT+6GjMNTx5LG508k8j4nfBlAbwOluu9L7Vw8dg2tOVaJiQwMqynZlPQ1W9padVvglbK3M3uI+oXYxmDsnLYXwXkVTnJMXHZczI06KdRB2q90bPg2PP7LFFNN/fP1aTtyA0BXAe0wYoRDTBB5HaPfWdzS05TuugHCs16Lq8Uwlos62Jm2SrKxJLRoWU+s6VpfE0ktj4cFjgmlDQZq97Wxw7FybNvMQBzIH21mDSTS1uIDSVoxthQW7skqpjXf1q90bf07hVMLq97dZKzq8ImhCFCFKELsdmbmGF9Bi1zWiCG1YZSdmlSDAp4qvVY8eMQYCcOaePUeK96bdjhtm/cGJ797qZLK5gxjWIieok6bCtQDYxd2vNF8/SUkbDFlDT7xqlj7MPax3DjgWui1dQys8wGzAgcxyMUkdPZlWrpBsuCx4xbWZm1/wBqdtL9rC8PtYBLgu3JBaOQBzEnpJgAUPGVmVT0W2XFYx2Lc3KNavu0XzgmsgXpypNSoR5U2zVAGtq7BMgdTcUsk+IAwYIjQ9RuPSoCh95fd3V3F8Ur3PBORVVEkQcqqBMcpMmPOpcbKWFrmt97e7K28I4migd7M2Sz2SBPiYGUPlmyuDyIbrpAOyrlicdWbO38NiuKu1QtN0dF6DhPELeVGutFzDB+6kE94GXwJIGhRyWBOkGOQprtY5onk5W7OoHs5nxFLhW7hUgqSCsEEbgjUEehAoJWsgHfZeg4njbPc3WtsM+KKF7YBBtlSz3Z0jKzlCB0npRsCeawRRyGRjX/AAxggH5r28ha5nBMaLVwlgWtspW4oiSjaGPMaEeYpQaWieAyM0NEGwe0beC1cdVLduxZV1u5e8cshkf2jKF9DltqSDqJqx+goKnCl75HyObWw17LJ9SaVfCrwuW3wzNGYh7RMQLoGWCeQYaeoWobqCCnnaWytnZuAQe0bjxB1R7R3B3wRfi2kS3oQRKr4ojzJokHDkFGDZTC536iT5nTyQsg4m2lsfvbeizHitnceqmT6E9KsDesAbxUue3DyOk/S7fv/qsvGr4e/cZdVLGD5DQEewUkxJeSrMIwxQtad61W7Dr31y1d3gjvfIprmPkQPeKva3rC1w8fyszj1LHx/wAvjwXIN85i+zEkz5nWs/WHPn4rblGUM4AUtlsA3FddvjHoCBrV4aM4cFQ4nqywrClwgzVRdqa5rQW6Jnt66bUOZZsKAa0VZqpMhQhShCcfl+NBTD4woRvQdlMqDU5St1Gqg3FKd1B0QaoUlChQjTnZCVjUBCc1BQiNqhQlH5fjQpTrsf66UI5quhCY7D1NHAJiolSEN+yhqFDkaDslOxQberG/EVLd1Jg6UhJDlMYBFFG5+FB3QVZYcjYkSIMcxOx8qdhIDq5JXNBDb5qikG6Dsr8OxCvqeVXQn3HJJAM4VJqvgnRTaospSv/Z"/>
          <p:cNvSpPr>
            <a:spLocks noChangeAspect="1" noChangeArrowheads="1"/>
          </p:cNvSpPr>
          <p:nvPr/>
        </p:nvSpPr>
        <p:spPr bwMode="auto">
          <a:xfrm>
            <a:off x="0" y="-901700"/>
            <a:ext cx="2095500" cy="1390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9" name="Picture 15" descr="C:\Users\Alaa\Pictures\organ picturres\arrythmia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970647"/>
            <a:ext cx="4191000" cy="2362200"/>
          </a:xfrm>
          <a:prstGeom prst="rect">
            <a:avLst/>
          </a:prstGeom>
          <a:noFill/>
        </p:spPr>
      </p:pic>
      <p:pic>
        <p:nvPicPr>
          <p:cNvPr id="17" name="Picture 4" descr="Doctors tools and medic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495800"/>
            <a:ext cx="2066925" cy="2362200"/>
          </a:xfrm>
          <a:prstGeom prst="rect">
            <a:avLst/>
          </a:prstGeom>
          <a:noFill/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9"/>
    </mc:Choice>
    <mc:Fallback>
      <p:transition spd="slow" advTm="1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Musculoskeletal System Diseases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/>
          </a:bodyPr>
          <a:lstStyle/>
          <a:p>
            <a:r>
              <a:rPr lang="en-US" b="1" dirty="0" smtClean="0"/>
              <a:t>Arthritis </a:t>
            </a:r>
            <a:r>
              <a:rPr lang="en-US" b="1" dirty="0"/>
              <a:t>&amp; arthralgia</a:t>
            </a:r>
            <a:r>
              <a:rPr lang="en-US" dirty="0" smtClean="0"/>
              <a:t>– swelling and</a:t>
            </a:r>
            <a:r>
              <a:rPr lang="en-US" b="1" dirty="0" smtClean="0"/>
              <a:t> </a:t>
            </a:r>
            <a:r>
              <a:rPr lang="en-US" dirty="0" smtClean="0"/>
              <a:t>pain</a:t>
            </a:r>
          </a:p>
          <a:p>
            <a:pPr algn="l" rtl="0"/>
            <a:r>
              <a:rPr lang="en-US" b="1" dirty="0" smtClean="0"/>
              <a:t>Osteoporosis</a:t>
            </a:r>
            <a:r>
              <a:rPr lang="en-US" dirty="0" smtClean="0"/>
              <a:t> – bones lose calcium &amp; density and are easily fractured.</a:t>
            </a:r>
          </a:p>
          <a:p>
            <a:pPr algn="l" rtl="0"/>
            <a:r>
              <a:rPr lang="en-US" b="1" dirty="0" err="1" smtClean="0"/>
              <a:t>Osteomalacia</a:t>
            </a:r>
            <a:r>
              <a:rPr lang="en-US" b="1" dirty="0" smtClean="0"/>
              <a:t> </a:t>
            </a:r>
            <a:r>
              <a:rPr lang="en-US" dirty="0" smtClean="0"/>
              <a:t>- “rickets,” not enough calcium is deposited in the bones (rubbery). 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9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77"/>
    </mc:Choice>
    <mc:Fallback>
      <p:transition spd="slow" advTm="52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8991600" cy="6629400"/>
          </a:xfrm>
        </p:spPr>
        <p:txBody>
          <a:bodyPr>
            <a:noAutofit/>
          </a:bodyPr>
          <a:lstStyle/>
          <a:p>
            <a:pPr algn="l" rtl="0"/>
            <a:r>
              <a:rPr lang="en-US" sz="2800" b="1" dirty="0" err="1" smtClean="0"/>
              <a:t>Orthopaedics</a:t>
            </a:r>
            <a:r>
              <a:rPr lang="en-US" sz="2800" dirty="0" smtClean="0"/>
              <a:t> is a surgeon that treat bone fractures, damaged tendons or ligaments.</a:t>
            </a:r>
          </a:p>
          <a:p>
            <a:pPr algn="l" rtl="0"/>
            <a:r>
              <a:rPr lang="en-US" sz="2800" b="1" dirty="0" smtClean="0"/>
              <a:t>Rheumatologist</a:t>
            </a:r>
            <a:r>
              <a:rPr lang="en-US" sz="2800" dirty="0" smtClean="0"/>
              <a:t> –Physicians that  treat joint diseases medically</a:t>
            </a:r>
          </a:p>
          <a:p>
            <a:pPr marL="0" indent="0" algn="ctr" rtl="0">
              <a:buNone/>
            </a:pPr>
            <a:r>
              <a:rPr lang="en-US" b="1" u="sng" dirty="0" smtClean="0"/>
              <a:t>Procedures</a:t>
            </a:r>
            <a:endParaRPr lang="en-US" b="1" u="sng" dirty="0"/>
          </a:p>
          <a:p>
            <a:pPr algn="l" rtl="0"/>
            <a:r>
              <a:rPr lang="en-US" sz="2800" b="1" u="sng" dirty="0"/>
              <a:t>Arthroscopy</a:t>
            </a:r>
            <a:r>
              <a:rPr lang="en-US" sz="2800" dirty="0"/>
              <a:t> - visualize surfaces of bones entering into a joint, find tears &amp; inflammation.</a:t>
            </a:r>
          </a:p>
          <a:p>
            <a:pPr algn="l" rtl="0"/>
            <a:r>
              <a:rPr lang="en-US" sz="2800" b="1" u="sng" dirty="0" smtClean="0"/>
              <a:t>Electromyography</a:t>
            </a:r>
            <a:r>
              <a:rPr lang="en-US" sz="2800" dirty="0" smtClean="0"/>
              <a:t> </a:t>
            </a:r>
            <a:r>
              <a:rPr lang="en-US" sz="2800" dirty="0"/>
              <a:t>- a recording of muscle electrical activity is useful in evaluating causes of paralysis.</a:t>
            </a:r>
          </a:p>
          <a:p>
            <a:pPr algn="l" rtl="0"/>
            <a:endParaRPr lang="en-US" sz="2800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9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75"/>
    </mc:Choice>
    <mc:Fallback>
      <p:transition spd="slow" advTm="5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Cancer Terms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686800" cy="5668963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oncology (study of tumors)</a:t>
            </a:r>
          </a:p>
          <a:p>
            <a:pPr algn="l" rtl="0"/>
            <a:r>
              <a:rPr lang="en-US" dirty="0"/>
              <a:t> oncologist is a cancer </a:t>
            </a:r>
            <a:r>
              <a:rPr lang="en-US" dirty="0" smtClean="0"/>
              <a:t>specialist</a:t>
            </a:r>
          </a:p>
          <a:p>
            <a:pPr algn="l" rtl="0"/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1930796"/>
              </p:ext>
            </p:extLst>
          </p:nvPr>
        </p:nvGraphicFramePr>
        <p:xfrm>
          <a:off x="76200" y="2438400"/>
          <a:ext cx="84582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/>
                <a:gridCol w="4229100"/>
              </a:tblGrid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2800" dirty="0"/>
                        <a:t>Good </a:t>
                      </a:r>
                      <a:r>
                        <a:rPr lang="en-US" sz="2800" dirty="0" smtClean="0"/>
                        <a:t>news</a:t>
                      </a:r>
                      <a:endParaRPr lang="ar-IQ" sz="2800" dirty="0" smtClean="0"/>
                    </a:p>
                    <a:p>
                      <a:pPr algn="l" rtl="0"/>
                      <a:endParaRPr lang="en-US" sz="28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 dirty="0"/>
                        <a:t>Bad </a:t>
                      </a:r>
                      <a:r>
                        <a:rPr lang="en-US" sz="2800" dirty="0" smtClean="0"/>
                        <a:t>news</a:t>
                      </a:r>
                      <a:endParaRPr lang="ar-IQ" sz="2800" dirty="0" smtClean="0"/>
                    </a:p>
                    <a:p>
                      <a:pPr algn="l" rtl="0"/>
                      <a:endParaRPr lang="en-US" sz="2800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2800" dirty="0"/>
                        <a:t>Benign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/>
                        <a:t>Malignant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2800"/>
                        <a:t>Low grade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/>
                        <a:t>High grade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2800" dirty="0"/>
                        <a:t>Radiosensitive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/>
                        <a:t>Radioresistant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2800" dirty="0"/>
                        <a:t>No metastases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/>
                        <a:t>metastases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2800"/>
                        <a:t>Well differentiated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/>
                        <a:t>Poorly differentiated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2800"/>
                        <a:t>Negative nodes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/>
                        <a:t>Positive nodes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2800"/>
                        <a:t>In remission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/>
                        <a:t>Relapse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2800" dirty="0"/>
                        <a:t>Surgically </a:t>
                      </a:r>
                      <a:r>
                        <a:rPr lang="en-US" sz="2800" dirty="0" err="1"/>
                        <a:t>resectable</a:t>
                      </a:r>
                      <a:endParaRPr lang="en-US" sz="28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 dirty="0"/>
                        <a:t>Inoperable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6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84"/>
    </mc:Choice>
    <mc:Fallback>
      <p:transition spd="slow" advTm="5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Grading and staging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/>
              <a:t>Grading  I </a:t>
            </a:r>
            <a:r>
              <a:rPr lang="en-US" sz="2400" dirty="0"/>
              <a:t>-</a:t>
            </a:r>
            <a:r>
              <a:rPr lang="en-US" sz="2400" dirty="0" smtClean="0"/>
              <a:t> IV, to describe tissue differentiation. 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400" dirty="0" smtClean="0"/>
              <a:t>well differentiated       </a:t>
            </a:r>
            <a:r>
              <a:rPr lang="en-US" sz="2400" dirty="0" smtClean="0">
                <a:sym typeface="Wingdings" panose="05000000000000000000" pitchFamily="2" charset="2"/>
              </a:rPr>
              <a:t> mimic the original tissue</a:t>
            </a:r>
            <a:endParaRPr lang="en-US" sz="2000" dirty="0" smtClean="0"/>
          </a:p>
          <a:p>
            <a:pPr algn="l" rtl="0">
              <a:buFont typeface="Wingdings" pitchFamily="2" charset="2"/>
              <a:buChar char="q"/>
            </a:pPr>
            <a:r>
              <a:rPr lang="en-US" sz="2400" dirty="0" smtClean="0"/>
              <a:t>poorly differentiated   </a:t>
            </a:r>
            <a:r>
              <a:rPr lang="en-US" sz="2400" dirty="0" smtClean="0">
                <a:sym typeface="Wingdings" panose="05000000000000000000" pitchFamily="2" charset="2"/>
              </a:rPr>
              <a:t>  not </a:t>
            </a:r>
            <a:r>
              <a:rPr lang="en-US" sz="2400" dirty="0" smtClean="0"/>
              <a:t> </a:t>
            </a:r>
          </a:p>
          <a:p>
            <a:pPr algn="l" rtl="0">
              <a:buNone/>
            </a:pPr>
            <a:endParaRPr lang="en-US" sz="2400" dirty="0" smtClean="0"/>
          </a:p>
          <a:p>
            <a:pPr algn="l" rtl="0">
              <a:buFont typeface="Wingdings" pitchFamily="2" charset="2"/>
              <a:buChar char="v"/>
            </a:pPr>
            <a:r>
              <a:rPr lang="en-US" sz="2400" dirty="0" smtClean="0"/>
              <a:t>The stage of the tumor determines if the tumor has invaded surrounding tissue, </a:t>
            </a:r>
            <a:r>
              <a:rPr lang="en-US" sz="2400" dirty="0" err="1" smtClean="0"/>
              <a:t>lymphatics</a:t>
            </a:r>
            <a:r>
              <a:rPr lang="en-US" sz="2400" dirty="0" smtClean="0"/>
              <a:t> ,metastasized using the letters T, N, M “T” indicates size of tumor; “N” lymph nodes; “M” metastasized 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dirty="0"/>
              <a:t>Imaging (CT, MRI) is also an essential tool. </a:t>
            </a:r>
            <a:endParaRPr lang="en-US" sz="2400" dirty="0" smtClean="0"/>
          </a:p>
          <a:p>
            <a:pPr algn="l" rtl="0">
              <a:buFont typeface="Wingdings" pitchFamily="2" charset="2"/>
              <a:buChar char="v"/>
            </a:pPr>
            <a:r>
              <a:rPr lang="en-US" sz="2400" dirty="0"/>
              <a:t>Carcinogens are cancer causing agents. Include:</a:t>
            </a:r>
          </a:p>
          <a:p>
            <a:pPr marL="0" indent="0" algn="l" rtl="0">
              <a:buNone/>
            </a:pPr>
            <a:r>
              <a:rPr lang="en-US" sz="2400" dirty="0" smtClean="0"/>
              <a:t>                        </a:t>
            </a:r>
            <a:r>
              <a:rPr lang="en-US" sz="2400" b="1" u="sng" dirty="0" smtClean="0">
                <a:solidFill>
                  <a:srgbClr val="FF0000"/>
                </a:solidFill>
              </a:rPr>
              <a:t>radiation</a:t>
            </a:r>
            <a:r>
              <a:rPr lang="en-US" sz="2400" b="1" u="sng" dirty="0">
                <a:solidFill>
                  <a:srgbClr val="FF0000"/>
                </a:solidFill>
              </a:rPr>
              <a:t>, </a:t>
            </a:r>
            <a:r>
              <a:rPr lang="en-US" sz="2400" b="1" u="sng" dirty="0" smtClean="0">
                <a:solidFill>
                  <a:srgbClr val="FF0000"/>
                </a:solidFill>
              </a:rPr>
              <a:t>chemicals, drugs , viruses</a:t>
            </a:r>
            <a:r>
              <a:rPr lang="en-US" sz="2400" b="1" u="sng" dirty="0">
                <a:solidFill>
                  <a:srgbClr val="FF0000"/>
                </a:solidFill>
              </a:rPr>
              <a:t>. </a:t>
            </a:r>
          </a:p>
          <a:p>
            <a:pPr algn="l" rtl="0">
              <a:buFont typeface="Wingdings" pitchFamily="2" charset="2"/>
              <a:buChar char="v"/>
            </a:pPr>
            <a:endParaRPr lang="en-US" sz="2400" dirty="0"/>
          </a:p>
          <a:p>
            <a:pPr marL="0" indent="0" algn="l" rtl="0">
              <a:buNone/>
            </a:pPr>
            <a:endParaRPr lang="en-US" sz="2400" dirty="0" smtClean="0"/>
          </a:p>
          <a:p>
            <a:pPr algn="l" rtl="0">
              <a:buNone/>
            </a:pPr>
            <a:endParaRPr lang="en-US" sz="2400" dirty="0" smtClean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7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03"/>
    </mc:Choice>
    <mc:Fallback>
      <p:transition spd="slow" advTm="100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1134</Words>
  <Application>Microsoft Office PowerPoint</Application>
  <PresentationFormat>عرض على الشاشة (3:4)‏</PresentationFormat>
  <Paragraphs>179</Paragraphs>
  <Slides>25</Slides>
  <Notes>0</Notes>
  <HiddenSlides>0</HiddenSlides>
  <MMClips>25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Office Theme</vt:lpstr>
      <vt:lpstr>عرض تقديمي في PowerPoint</vt:lpstr>
      <vt:lpstr>Circulatory system terms</vt:lpstr>
      <vt:lpstr>Circulatory System Procedures </vt:lpstr>
      <vt:lpstr>عرض تقديمي في PowerPoint</vt:lpstr>
      <vt:lpstr>عرض تقديمي في PowerPoint</vt:lpstr>
      <vt:lpstr>Musculoskeletal System Diseases </vt:lpstr>
      <vt:lpstr>عرض تقديمي في PowerPoint</vt:lpstr>
      <vt:lpstr>Cancer Terms </vt:lpstr>
      <vt:lpstr>Grading and staging </vt:lpstr>
      <vt:lpstr>Digestive system terms</vt:lpstr>
      <vt:lpstr>عرض تقديمي في PowerPoint</vt:lpstr>
      <vt:lpstr>عرض تقديمي في PowerPoint</vt:lpstr>
      <vt:lpstr>Digestive System Procedures/specialists</vt:lpstr>
      <vt:lpstr>Respiratory system terms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Genital -Urinary system terms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Complications of pregnancy</vt:lpstr>
      <vt:lpstr>Pregnancy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Alaa</dc:creator>
  <cp:lastModifiedBy>ali alaa</cp:lastModifiedBy>
  <cp:revision>160</cp:revision>
  <dcterms:created xsi:type="dcterms:W3CDTF">2006-08-16T00:00:00Z</dcterms:created>
  <dcterms:modified xsi:type="dcterms:W3CDTF">2020-03-07T21:30:46Z</dcterms:modified>
</cp:coreProperties>
</file>